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3.xml" ContentType="application/vnd.openxmlformats-officedocument.presentationml.tags+xml"/>
  <Override PartName="/ppt/notesSlides/notesSlide1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5.xml" ContentType="application/vnd.openxmlformats-officedocument.presentationml.notesSlide+xml"/>
  <Override PartName="/ppt/tags/tag77.xml" ContentType="application/vnd.openxmlformats-officedocument.presentationml.tags+xml"/>
  <Override PartName="/ppt/notesSlides/notesSlide1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21.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6" r:id="rId2"/>
    <p:sldId id="314" r:id="rId3"/>
    <p:sldId id="269" r:id="rId4"/>
    <p:sldId id="323" r:id="rId5"/>
    <p:sldId id="290" r:id="rId6"/>
    <p:sldId id="258" r:id="rId7"/>
    <p:sldId id="265" r:id="rId8"/>
    <p:sldId id="268" r:id="rId9"/>
    <p:sldId id="270" r:id="rId10"/>
    <p:sldId id="259" r:id="rId11"/>
    <p:sldId id="264" r:id="rId12"/>
    <p:sldId id="291" r:id="rId13"/>
    <p:sldId id="317" r:id="rId14"/>
    <p:sldId id="318" r:id="rId15"/>
    <p:sldId id="319" r:id="rId16"/>
    <p:sldId id="320" r:id="rId17"/>
    <p:sldId id="315" r:id="rId18"/>
    <p:sldId id="316" r:id="rId19"/>
    <p:sldId id="321" r:id="rId20"/>
    <p:sldId id="324" r:id="rId21"/>
    <p:sldId id="260" r:id="rId22"/>
    <p:sldId id="325" r:id="rId23"/>
    <p:sldId id="273" r:id="rId24"/>
    <p:sldId id="327" r:id="rId25"/>
    <p:sldId id="278" r:id="rId26"/>
    <p:sldId id="274" r:id="rId27"/>
    <p:sldId id="276" r:id="rId28"/>
    <p:sldId id="263" r:id="rId29"/>
    <p:sldId id="282" r:id="rId30"/>
    <p:sldId id="271" r:id="rId31"/>
    <p:sldId id="309" r:id="rId32"/>
    <p:sldId id="310" r:id="rId33"/>
    <p:sldId id="293" r:id="rId34"/>
    <p:sldId id="294" r:id="rId35"/>
    <p:sldId id="306" r:id="rId36"/>
    <p:sldId id="308" r:id="rId37"/>
    <p:sldId id="301" r:id="rId38"/>
    <p:sldId id="303" r:id="rId39"/>
    <p:sldId id="311" r:id="rId40"/>
    <p:sldId id="313" r:id="rId41"/>
    <p:sldId id="326" r:id="rId42"/>
    <p:sldId id="266" r:id="rId43"/>
    <p:sldId id="275" r:id="rId44"/>
    <p:sldId id="287" r:id="rId45"/>
    <p:sldId id="288" r:id="rId46"/>
    <p:sldId id="261" r:id="rId47"/>
    <p:sldId id="284" r:id="rId48"/>
    <p:sldId id="283" r:id="rId49"/>
    <p:sldId id="279" r:id="rId50"/>
    <p:sldId id="285" r:id="rId51"/>
    <p:sldId id="286" r:id="rId52"/>
    <p:sldId id="280" r:id="rId53"/>
    <p:sldId id="322" r:id="rId54"/>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FE"/>
    <a:srgbClr val="F909FF"/>
    <a:srgbClr val="FFFFFF"/>
    <a:srgbClr val="6666FF"/>
    <a:srgbClr val="FDE23D"/>
    <a:srgbClr val="F3C647"/>
    <a:srgbClr val="668CFF"/>
    <a:srgbClr val="66D9FF"/>
    <a:srgbClr val="00B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76428" autoAdjust="0"/>
  </p:normalViewPr>
  <p:slideViewPr>
    <p:cSldViewPr snapToGrid="0">
      <p:cViewPr varScale="1">
        <p:scale>
          <a:sx n="95" d="100"/>
          <a:sy n="95" d="100"/>
        </p:scale>
        <p:origin x="2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2022/2/13</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実験装置は前に示す通りです。真空ポンプで球の把持を行いました。</a:t>
            </a:r>
            <a:endParaRPr kumimoji="1" lang="en-US" altLang="ja-JP" dirty="0"/>
          </a:p>
          <a:p>
            <a:r>
              <a:rPr kumimoji="1" lang="ja-JP" altLang="en-US" dirty="0"/>
              <a:t>また、実験条件は前に示す通りです。擬塑性流体として</a:t>
            </a:r>
            <a:r>
              <a:rPr kumimoji="1" lang="en-US" altLang="ja-JP" dirty="0"/>
              <a:t>PAA</a:t>
            </a:r>
            <a:r>
              <a:rPr kumimoji="1" lang="ja-JP" altLang="en-US" dirty="0"/>
              <a:t>溶液を用い、溶液濃度の異なる溶液、材質・球径の異なる落下球を用いた。</a:t>
            </a:r>
            <a:endParaRPr kumimoji="1" lang="en-US" altLang="ja-JP" dirty="0"/>
          </a:p>
          <a:p>
            <a:r>
              <a:rPr kumimoji="1" lang="en-US" altLang="ja-JP" dirty="0"/>
              <a:t>10</a:t>
            </a:r>
            <a:r>
              <a:rPr kumimoji="1" lang="ja-JP" altLang="en-US" dirty="0"/>
              <a:t>分間隔球の落下を</a:t>
            </a:r>
            <a:r>
              <a:rPr kumimoji="1" lang="en-US" altLang="ja-JP" dirty="0"/>
              <a:t>10</a:t>
            </a:r>
            <a:r>
              <a:rPr kumimoji="1" lang="ja-JP" altLang="en-US" dirty="0"/>
              <a:t>回行いました。これは実験の再現性を図るためです。</a:t>
            </a:r>
            <a:endParaRPr kumimoji="1" lang="en-US" altLang="ja-JP" dirty="0"/>
          </a:p>
          <a:p>
            <a:r>
              <a:rPr kumimoji="1" lang="ja-JP" altLang="en-US" dirty="0"/>
              <a:t>計測した連続画像より球を検出するため、背景処理、</a:t>
            </a:r>
            <a:r>
              <a:rPr kumimoji="1" lang="en-US" altLang="ja-JP" dirty="0"/>
              <a:t>Sobel filter</a:t>
            </a:r>
            <a:r>
              <a:rPr kumimoji="1" lang="ja-JP" altLang="en-US" dirty="0"/>
              <a:t>を用いた画像処理を行った後、</a:t>
            </a:r>
            <a:r>
              <a:rPr kumimoji="1" lang="en-US" altLang="ja-JP" dirty="0"/>
              <a:t>Hough</a:t>
            </a:r>
            <a:r>
              <a:rPr kumimoji="1" lang="ja-JP" altLang="en-US" dirty="0"/>
              <a:t>変換で円の検出を行いました。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先述の通り、圧力振幅は音響境界層厚さの一つの重要なパラメータとなります。圧力振幅の計測を行うため、前に示すような実験装置で計測を行いました。</a:t>
            </a:r>
            <a:endParaRPr kumimoji="1" lang="en-US" altLang="ja-JP" dirty="0"/>
          </a:p>
          <a:p>
            <a:r>
              <a:rPr kumimoji="1" lang="ja-JP" altLang="en-US" dirty="0"/>
              <a:t>その結果前に示すような図の結果の様な圧力振幅が得られました。縦軸は液面からの深さ、横軸は圧力振幅です。共振状態にあるため溶液全体で</a:t>
            </a:r>
            <a:r>
              <a:rPr kumimoji="1" lang="en-US" altLang="ja-JP" dirty="0"/>
              <a:t>1</a:t>
            </a:r>
            <a:r>
              <a:rPr kumimoji="1" lang="ja-JP" altLang="en-US" dirty="0"/>
              <a:t>気圧以上の圧力振幅となっています。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11</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また、溶液のせん断粘度特性を得るための計測を行いました。実験装置は前に示す通りです。</a:t>
            </a:r>
            <a:endParaRPr kumimoji="1" lang="en-US" altLang="ja-JP" dirty="0"/>
          </a:p>
          <a:p>
            <a:r>
              <a:rPr kumimoji="1" lang="ja-JP" altLang="en-US" dirty="0"/>
              <a:t>計測計測結果を前に示します。左側はニュートン流体である水の計測結果です。粘度はせん断速度の変化に対して一定です。一方で，右側は</a:t>
            </a:r>
            <a:r>
              <a:rPr kumimoji="1" lang="en-US" altLang="ja-JP" dirty="0"/>
              <a:t>PAA</a:t>
            </a:r>
            <a:r>
              <a:rPr kumimoji="1" lang="ja-JP" altLang="en-US" dirty="0"/>
              <a:t>溶液の結果になります。</a:t>
            </a:r>
            <a:endParaRPr kumimoji="1" lang="en-US" altLang="ja-JP" dirty="0"/>
          </a:p>
          <a:p>
            <a:r>
              <a:rPr kumimoji="1" lang="ja-JP" altLang="en-US" dirty="0"/>
              <a:t>溶液濃度が上昇すると粘度は上昇しました。また、右肩下がりの</a:t>
            </a:r>
            <a:r>
              <a:rPr kumimoji="1" lang="en-US" altLang="ja-JP" dirty="0"/>
              <a:t>Shear-thinning</a:t>
            </a:r>
            <a:r>
              <a:rPr kumimoji="1" lang="ja-JP" altLang="en-US" dirty="0"/>
              <a:t>性が確認されます。</a:t>
            </a:r>
            <a:endParaRPr kumimoji="1" lang="en-US" altLang="ja-JP" dirty="0"/>
          </a:p>
          <a:p>
            <a:r>
              <a:rPr kumimoji="1" lang="en-US" altLang="ja-JP" dirty="0"/>
              <a:t>Power-law</a:t>
            </a:r>
            <a:r>
              <a:rPr kumimoji="1" lang="ja-JP" altLang="en-US" dirty="0"/>
              <a:t>モデルを用いて</a:t>
            </a:r>
            <a:r>
              <a:rPr kumimoji="1" lang="en-US" altLang="ja-JP" dirty="0" err="1"/>
              <a:t>k,n</a:t>
            </a:r>
            <a:r>
              <a:rPr kumimoji="1" lang="ja-JP" altLang="en-US" dirty="0"/>
              <a:t>のパラメータを計測した結果次のようになりました。濃度が濃いと指数</a:t>
            </a:r>
            <a:r>
              <a:rPr kumimoji="1" lang="en-US" altLang="ja-JP" dirty="0"/>
              <a:t>n</a:t>
            </a:r>
            <a:r>
              <a:rPr kumimoji="1" lang="ja-JP" altLang="en-US" dirty="0"/>
              <a:t>が大きくなり、擬塑性が大きくなることが分かりました。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12</a:t>
            </a:fld>
            <a:endParaRPr kumimoji="1" lang="ja-JP" altLang="en-US" dirty="0"/>
          </a:p>
        </p:txBody>
      </p:sp>
    </p:spTree>
    <p:extLst>
      <p:ext uri="{BB962C8B-B14F-4D97-AF65-F5344CB8AC3E}">
        <p14:creationId xmlns:p14="http://schemas.microsoft.com/office/powerpoint/2010/main" val="49232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高速化度合いに対する密度差に寄与に関して理論より、次のように表される。</a:t>
            </a:r>
            <a:endParaRPr kumimoji="1" lang="en-US" altLang="ja-JP" dirty="0"/>
          </a:p>
          <a:p>
            <a:r>
              <a:rPr kumimoji="1" lang="ja-JP" altLang="en-US" dirty="0"/>
              <a:t>この式より、密度差のみに考えると次のようになります。</a:t>
            </a:r>
            <a:endParaRPr kumimoji="1" lang="en-US" altLang="ja-JP" dirty="0"/>
          </a:p>
          <a:p>
            <a:r>
              <a:rPr kumimoji="1" lang="ja-JP" altLang="en-US" dirty="0"/>
              <a:t>この式の右辺を用いて実験結果を示すと、次の図のようになります。縦軸は高速化度合い、横軸は先ほどの右辺です。</a:t>
            </a:r>
            <a:endParaRPr kumimoji="1" lang="en-US" altLang="ja-JP" dirty="0"/>
          </a:p>
          <a:p>
            <a:r>
              <a:rPr kumimoji="1" lang="en-US" altLang="ja-JP" dirty="0"/>
              <a:t>1%</a:t>
            </a:r>
            <a:r>
              <a:rPr kumimoji="1" lang="ja-JP" altLang="en-US" dirty="0"/>
              <a:t>では正の相関を示し理論に従った結果となりました。</a:t>
            </a:r>
            <a:endParaRPr kumimoji="1" lang="en-US" altLang="ja-JP" dirty="0"/>
          </a:p>
          <a:p>
            <a:r>
              <a:rPr kumimoji="1" lang="ja-JP" altLang="en-US" dirty="0"/>
              <a:t>一方で，他の場合において、負の相関やほぼ一定となり、理論と異なった結果となるものもありました。</a:t>
            </a:r>
            <a:endParaRPr kumimoji="1" lang="en-US" altLang="ja-JP" dirty="0"/>
          </a:p>
          <a:p>
            <a:r>
              <a:rPr kumimoji="1" lang="ja-JP" altLang="en-US" dirty="0"/>
              <a:t>これは高速化に対して密度差以外の要因が大きいためと考えられます。</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13</a:t>
            </a:fld>
            <a:endParaRPr kumimoji="1" lang="ja-JP" altLang="en-US" dirty="0"/>
          </a:p>
        </p:txBody>
      </p:sp>
    </p:spTree>
    <p:extLst>
      <p:ext uri="{BB962C8B-B14F-4D97-AF65-F5344CB8AC3E}">
        <p14:creationId xmlns:p14="http://schemas.microsoft.com/office/powerpoint/2010/main" val="218967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続いて、高速化度合いに対する溶液濃度の影響を調べました。</a:t>
            </a:r>
            <a:endParaRPr kumimoji="1" lang="en-US" altLang="ja-JP" dirty="0"/>
          </a:p>
          <a:p>
            <a:r>
              <a:rPr kumimoji="1" lang="ja-JP" altLang="en-US" dirty="0"/>
              <a:t>高速化度合いは理論より、次のように表されます。</a:t>
            </a:r>
            <a:endParaRPr kumimoji="1" lang="en-US" altLang="ja-JP" dirty="0"/>
          </a:p>
          <a:p>
            <a:r>
              <a:rPr kumimoji="1" lang="ja-JP" altLang="en-US" dirty="0"/>
              <a:t>実験結果は、次の図のようになりました。</a:t>
            </a:r>
            <a:endParaRPr kumimoji="1" lang="en-US" altLang="ja-JP" dirty="0"/>
          </a:p>
          <a:p>
            <a:r>
              <a:rPr kumimoji="1" lang="ja-JP" altLang="en-US" dirty="0"/>
              <a:t>すべての落下球の材質において、高速化度合いは溶液濃度</a:t>
            </a:r>
            <a:r>
              <a:rPr kumimoji="1" lang="en-US" altLang="ja-JP" dirty="0"/>
              <a:t>1.0%</a:t>
            </a:r>
            <a:r>
              <a:rPr kumimoji="1" lang="ja-JP" altLang="en-US" dirty="0"/>
              <a:t>前後でピークを持つことが分かりました。</a:t>
            </a:r>
            <a:endParaRPr kumimoji="1" lang="en-US" altLang="ja-JP" dirty="0"/>
          </a:p>
          <a:p>
            <a:r>
              <a:rPr kumimoji="1" lang="ja-JP" altLang="en-US" dirty="0"/>
              <a:t>縦軸を高速化度合い、横軸を先ほどの式の右辺とした実験結果を示します。</a:t>
            </a:r>
            <a:endParaRPr kumimoji="1" lang="en-US" altLang="ja-JP" dirty="0"/>
          </a:p>
          <a:p>
            <a:r>
              <a:rPr kumimoji="1" lang="ja-JP" altLang="en-US" dirty="0"/>
              <a:t>それぞれの落下球の材質において、溶液濃度が低いときは正の相関となり理論通り、溶液濃度が高いときは負の相関となり理論と異なりました。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14</a:t>
            </a:fld>
            <a:endParaRPr kumimoji="1" lang="ja-JP" altLang="en-US" dirty="0"/>
          </a:p>
        </p:txBody>
      </p:sp>
    </p:spTree>
    <p:extLst>
      <p:ext uri="{BB962C8B-B14F-4D97-AF65-F5344CB8AC3E}">
        <p14:creationId xmlns:p14="http://schemas.microsoft.com/office/powerpoint/2010/main" val="328945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続いて、球径による高速化の影響の調査を行いました．実験条件は前に示す通りです．</a:t>
            </a:r>
            <a:endParaRPr kumimoji="1" lang="en-US" altLang="ja-JP" dirty="0"/>
          </a:p>
          <a:p>
            <a:r>
              <a:rPr kumimoji="1" lang="ja-JP" altLang="en-US" dirty="0"/>
              <a:t>縦軸を高速化度合い、横軸を球径とした結果を示します。この結果より，直径</a:t>
            </a:r>
            <a:r>
              <a:rPr kumimoji="1" lang="en-US" altLang="ja-JP" dirty="0"/>
              <a:t>10mm</a:t>
            </a:r>
            <a:r>
              <a:rPr kumimoji="1" lang="ja-JP" altLang="en-US" dirty="0"/>
              <a:t>の落下球の場合高速化が極大となりました．</a:t>
            </a:r>
            <a:endParaRPr kumimoji="1" lang="en-US" altLang="ja-JP" dirty="0"/>
          </a:p>
          <a:p>
            <a:r>
              <a:rPr kumimoji="1" lang="ja-JP" altLang="en-US" dirty="0"/>
              <a:t>また、縦軸を高速化度合い、横軸を上記の高速化度合の理論式の右辺の形とした結果を示します。</a:t>
            </a:r>
            <a:endParaRPr kumimoji="1" lang="en-US" altLang="ja-JP" dirty="0"/>
          </a:p>
          <a:p>
            <a:r>
              <a:rPr kumimoji="1" lang="ja-JP" altLang="en-US" dirty="0"/>
              <a:t>横軸の値が</a:t>
            </a:r>
            <a:r>
              <a:rPr kumimoji="1" lang="en-US" altLang="ja-JP" dirty="0"/>
              <a:t>0.2</a:t>
            </a:r>
            <a:r>
              <a:rPr kumimoji="1" lang="ja-JP" altLang="en-US" dirty="0"/>
              <a:t>付近までは正の相関を示し、それ以降は高速化が抑制され、その後、再び正の相関を示しました。</a:t>
            </a:r>
            <a:endParaRPr kumimoji="1" lang="en-US" altLang="ja-JP" dirty="0"/>
          </a:p>
          <a:p>
            <a:r>
              <a:rPr kumimoji="1" lang="ja-JP" altLang="en-US" dirty="0"/>
              <a:t>最後に今回の実験結果のみを示します。今回の実験結果において、直径</a:t>
            </a:r>
            <a:r>
              <a:rPr kumimoji="1" lang="en-US" altLang="ja-JP" dirty="0"/>
              <a:t>10mm</a:t>
            </a:r>
            <a:r>
              <a:rPr kumimoji="1" lang="ja-JP" altLang="en-US" dirty="0"/>
              <a:t>以上においては正の相関となりました。</a:t>
            </a:r>
            <a:endParaRPr kumimoji="1" lang="en-US" altLang="ja-JP" dirty="0"/>
          </a:p>
          <a:p>
            <a:r>
              <a:rPr kumimoji="1" lang="ja-JP" altLang="en-US" dirty="0"/>
              <a:t>以上より、直径</a:t>
            </a:r>
            <a:r>
              <a:rPr kumimoji="1" lang="en-US" altLang="ja-JP" dirty="0"/>
              <a:t>10mm</a:t>
            </a:r>
            <a:r>
              <a:rPr kumimoji="1" lang="ja-JP" altLang="en-US" dirty="0"/>
              <a:t>以上とそれ以下で理論通りとなる場合とそうならない場合に分けられました。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15</a:t>
            </a:fld>
            <a:endParaRPr kumimoji="1" lang="ja-JP" altLang="en-US" dirty="0"/>
          </a:p>
        </p:txBody>
      </p:sp>
    </p:spTree>
    <p:extLst>
      <p:ext uri="{BB962C8B-B14F-4D97-AF65-F5344CB8AC3E}">
        <p14:creationId xmlns:p14="http://schemas.microsoft.com/office/powerpoint/2010/main" val="61818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以上までの実験結果より、高速化度合いの理論式より粘度比による影響を考えていきます。</a:t>
            </a:r>
            <a:endParaRPr kumimoji="1" lang="en-US" altLang="ja-JP" dirty="0"/>
          </a:p>
          <a:p>
            <a:r>
              <a:rPr kumimoji="1" lang="ja-JP" altLang="en-US" dirty="0"/>
              <a:t>縦軸を高速化度合い、横軸を理論式の右辺とすると実験結果は次のように表されます。</a:t>
            </a:r>
            <a:endParaRPr kumimoji="1" lang="en-US" altLang="ja-JP" dirty="0"/>
          </a:p>
          <a:p>
            <a:r>
              <a:rPr kumimoji="1" lang="ja-JP" altLang="en-US" dirty="0"/>
              <a:t>粘度比が</a:t>
            </a:r>
            <a:r>
              <a:rPr kumimoji="1" lang="en-US" altLang="ja-JP" dirty="0"/>
              <a:t>0.2</a:t>
            </a:r>
            <a:r>
              <a:rPr kumimoji="1" lang="ja-JP" altLang="en-US" dirty="0"/>
              <a:t>より小さい範囲では正の相関となり理論通り、それ以上では負の相関となり理論と異なりました。</a:t>
            </a:r>
            <a:endParaRPr kumimoji="1" lang="en-US" altLang="ja-JP" dirty="0"/>
          </a:p>
          <a:p>
            <a:r>
              <a:rPr kumimoji="1" lang="ja-JP" altLang="en-US" dirty="0"/>
              <a:t>粘度比が大きい場合は、密度差が小さく、溶液濃度が濃く、球径が小さい場合となります。これらは終端速度が低い場合となります。</a:t>
            </a:r>
            <a:endParaRPr kumimoji="1" lang="en-US" altLang="ja-JP" dirty="0"/>
          </a:p>
          <a:p>
            <a:r>
              <a:rPr kumimoji="1" lang="ja-JP" altLang="en-US" dirty="0"/>
              <a:t>先行研究では、理論と実験の差異の要因として弾性影響が示唆されていました。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16</a:t>
            </a:fld>
            <a:endParaRPr kumimoji="1" lang="ja-JP" altLang="en-US" dirty="0"/>
          </a:p>
        </p:txBody>
      </p:sp>
    </p:spTree>
    <p:extLst>
      <p:ext uri="{BB962C8B-B14F-4D97-AF65-F5344CB8AC3E}">
        <p14:creationId xmlns:p14="http://schemas.microsoft.com/office/powerpoint/2010/main" val="149285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球の落下に対する弾性影響を考えるため、試験流体の粘弾性特性を調べました。実験装置は前に示すレオメータを用いました。</a:t>
            </a:r>
            <a:endParaRPr kumimoji="1" lang="en-US" altLang="ja-JP" dirty="0"/>
          </a:p>
          <a:p>
            <a:r>
              <a:rPr kumimoji="1" lang="ja-JP" altLang="en-US" dirty="0"/>
              <a:t>粘弾性に関する理論は前に示す通りになります．</a:t>
            </a:r>
            <a:r>
              <a:rPr kumimoji="1" lang="en-US" altLang="ja-JP" dirty="0"/>
              <a:t>G</a:t>
            </a:r>
            <a:r>
              <a:rPr kumimoji="1" lang="ja-JP" altLang="en-US" dirty="0"/>
              <a:t>アスタリスクは複素弾性率となっており弾性影響を示す貯蔵弾性率</a:t>
            </a:r>
            <a:r>
              <a:rPr kumimoji="1" lang="en-US" altLang="ja-JP" dirty="0"/>
              <a:t>G</a:t>
            </a:r>
            <a:r>
              <a:rPr kumimoji="1" lang="ja-JP" altLang="en-US" dirty="0"/>
              <a:t>プライム，粘性影響を示す損失弾性率</a:t>
            </a:r>
            <a:r>
              <a:rPr kumimoji="1" lang="en-US" altLang="ja-JP" dirty="0"/>
              <a:t>G</a:t>
            </a:r>
            <a:r>
              <a:rPr kumimoji="1" lang="ja-JP" altLang="en-US" dirty="0"/>
              <a:t>ダブルプライムを複素数であらわしたものになります．</a:t>
            </a:r>
            <a:endParaRPr kumimoji="1" lang="en-US" altLang="ja-JP" dirty="0"/>
          </a:p>
          <a:p>
            <a:r>
              <a:rPr kumimoji="1" lang="ja-JP" altLang="en-US" dirty="0"/>
              <a:t>貯蔵弾性率と損失弾性率の比である</a:t>
            </a:r>
            <a:r>
              <a:rPr kumimoji="1" lang="en-US" altLang="ja-JP" dirty="0"/>
              <a:t>tan</a:t>
            </a:r>
            <a:r>
              <a:rPr kumimoji="1" lang="ja-JP" altLang="en-US" dirty="0"/>
              <a:t>イータは</a:t>
            </a:r>
            <a:r>
              <a:rPr kumimoji="1" lang="en-US" altLang="ja-JP" dirty="0"/>
              <a:t>1</a:t>
            </a:r>
            <a:r>
              <a:rPr kumimoji="1" lang="ja-JP" altLang="en-US" dirty="0"/>
              <a:t>との大小関係で弾性的であるのか粘性的であるのか分けることができます。</a:t>
            </a:r>
            <a:endParaRPr kumimoji="1" lang="en-US" altLang="ja-JP" dirty="0"/>
          </a:p>
          <a:p>
            <a:r>
              <a:rPr kumimoji="1" lang="ja-JP" altLang="en-US" dirty="0"/>
              <a:t>一例として</a:t>
            </a:r>
            <a:r>
              <a:rPr kumimoji="1" lang="en-US" altLang="ja-JP" dirty="0"/>
              <a:t>PAA1%</a:t>
            </a:r>
            <a:r>
              <a:rPr kumimoji="1" lang="ja-JP" altLang="en-US" dirty="0"/>
              <a:t>の実験結果を示します。左側縦軸は弾性率、右側縦軸は</a:t>
            </a:r>
            <a:r>
              <a:rPr kumimoji="1" lang="en-US" altLang="ja-JP" dirty="0"/>
              <a:t>tan</a:t>
            </a:r>
            <a:r>
              <a:rPr kumimoji="1" lang="ja-JP" altLang="en-US" dirty="0"/>
              <a:t>イータ、横軸は応力です。</a:t>
            </a:r>
            <a:endParaRPr kumimoji="1" lang="en-US" altLang="ja-JP" dirty="0"/>
          </a:p>
          <a:p>
            <a:r>
              <a:rPr kumimoji="1" lang="ja-JP" altLang="en-US" dirty="0"/>
              <a:t>ここで応力が大きくなるとある点で</a:t>
            </a:r>
            <a:r>
              <a:rPr kumimoji="1" lang="en-US" altLang="ja-JP" dirty="0"/>
              <a:t>tan</a:t>
            </a:r>
            <a:r>
              <a:rPr kumimoji="1" lang="ja-JP" altLang="en-US" dirty="0"/>
              <a:t>イータが</a:t>
            </a:r>
            <a:r>
              <a:rPr kumimoji="1" lang="en-US" altLang="ja-JP" dirty="0"/>
              <a:t>1</a:t>
            </a:r>
            <a:r>
              <a:rPr kumimoji="1" lang="ja-JP" altLang="en-US" dirty="0"/>
              <a:t>よりも大きくなります。この応力をタウ</a:t>
            </a:r>
            <a:r>
              <a:rPr kumimoji="1" lang="en-US" altLang="ja-JP" dirty="0"/>
              <a:t>0</a:t>
            </a:r>
            <a:r>
              <a:rPr kumimoji="1" lang="ja-JP" altLang="en-US" dirty="0"/>
              <a:t>とします。</a:t>
            </a:r>
            <a:endParaRPr kumimoji="1" lang="en-US" altLang="ja-JP" dirty="0"/>
          </a:p>
          <a:p>
            <a:r>
              <a:rPr kumimoji="1" lang="ja-JP" altLang="en-US" dirty="0"/>
              <a:t>低応力領域では，</a:t>
            </a:r>
            <a:r>
              <a:rPr kumimoji="1" lang="en-US" altLang="ja-JP" dirty="0"/>
              <a:t>G’</a:t>
            </a:r>
            <a:r>
              <a:rPr kumimoji="1" lang="ja-JP" altLang="en-US" dirty="0"/>
              <a:t>のほうのが大きく弾性的、高応力領域では</a:t>
            </a:r>
            <a:r>
              <a:rPr kumimoji="1" lang="en-US" altLang="ja-JP" dirty="0"/>
              <a:t>G’’</a:t>
            </a:r>
            <a:r>
              <a:rPr kumimoji="1" lang="ja-JP" altLang="en-US" dirty="0"/>
              <a:t>の方が大きく、粘性的となります。</a:t>
            </a:r>
            <a:endParaRPr kumimoji="1" lang="en-US" altLang="ja-JP" dirty="0"/>
          </a:p>
          <a:p>
            <a:r>
              <a:rPr kumimoji="1" lang="ja-JP" altLang="en-US" dirty="0"/>
              <a:t>本研究ではタウ</a:t>
            </a:r>
            <a:r>
              <a:rPr kumimoji="1" lang="en-US" altLang="ja-JP" dirty="0"/>
              <a:t>0</a:t>
            </a:r>
            <a:r>
              <a:rPr kumimoji="1" lang="ja-JP" altLang="en-US" dirty="0"/>
              <a:t>との大小関係で溶液の粘弾性影響に関して議論しました。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17</a:t>
            </a:fld>
            <a:endParaRPr kumimoji="1" lang="ja-JP" altLang="en-US" dirty="0"/>
          </a:p>
        </p:txBody>
      </p:sp>
    </p:spTree>
    <p:extLst>
      <p:ext uri="{BB962C8B-B14F-4D97-AF65-F5344CB8AC3E}">
        <p14:creationId xmlns:p14="http://schemas.microsoft.com/office/powerpoint/2010/main" val="1348686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続いて、タウ</a:t>
            </a:r>
            <a:r>
              <a:rPr kumimoji="1" lang="en-US" altLang="ja-JP" dirty="0"/>
              <a:t>0</a:t>
            </a:r>
            <a:r>
              <a:rPr kumimoji="1" lang="ja-JP" altLang="en-US" dirty="0"/>
              <a:t>と溶液濃度の関係を示します。</a:t>
            </a:r>
            <a:endParaRPr kumimoji="1" lang="en-US" altLang="ja-JP" dirty="0"/>
          </a:p>
          <a:p>
            <a:r>
              <a:rPr kumimoji="1" lang="ja-JP" altLang="en-US" dirty="0"/>
              <a:t>タウ</a:t>
            </a:r>
            <a:r>
              <a:rPr kumimoji="1" lang="en-US" altLang="ja-JP" dirty="0"/>
              <a:t>0</a:t>
            </a:r>
            <a:r>
              <a:rPr kumimoji="1" lang="ja-JP" altLang="en-US" dirty="0"/>
              <a:t>は溶液濃度に対して正の相関を示しました。</a:t>
            </a:r>
            <a:endParaRPr kumimoji="1" lang="en-US" altLang="ja-JP" dirty="0"/>
          </a:p>
          <a:p>
            <a:r>
              <a:rPr kumimoji="1" lang="ja-JP" altLang="en-US" dirty="0"/>
              <a:t>これより、濃度が濃くなると弾性影響を受けやすくなることが分かりました。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18</a:t>
            </a:fld>
            <a:endParaRPr kumimoji="1" lang="ja-JP" altLang="en-US" dirty="0"/>
          </a:p>
        </p:txBody>
      </p:sp>
    </p:spTree>
    <p:extLst>
      <p:ext uri="{BB962C8B-B14F-4D97-AF65-F5344CB8AC3E}">
        <p14:creationId xmlns:p14="http://schemas.microsoft.com/office/powerpoint/2010/main" val="1327021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本研究の系において、主な応力として、球の落下による応力があり、次に示すようになります。</a:t>
            </a:r>
            <a:endParaRPr kumimoji="1" lang="en-US" altLang="ja-JP" dirty="0"/>
          </a:p>
          <a:p>
            <a:r>
              <a:rPr kumimoji="1" lang="ja-JP" altLang="en-US" dirty="0"/>
              <a:t>このタウ</a:t>
            </a:r>
            <a:r>
              <a:rPr kumimoji="1" lang="en-US" altLang="ja-JP" dirty="0"/>
              <a:t>U</a:t>
            </a:r>
            <a:r>
              <a:rPr kumimoji="1" lang="ja-JP" altLang="en-US" dirty="0"/>
              <a:t>とタウ</a:t>
            </a:r>
            <a:r>
              <a:rPr kumimoji="1" lang="en-US" altLang="ja-JP" dirty="0"/>
              <a:t>0</a:t>
            </a:r>
            <a:r>
              <a:rPr kumimoji="1" lang="ja-JP" altLang="en-US" dirty="0"/>
              <a:t>の大小関係で粘性</a:t>
            </a:r>
            <a:r>
              <a:rPr kumimoji="1" lang="en-US" altLang="ja-JP" dirty="0"/>
              <a:t>/</a:t>
            </a:r>
            <a:r>
              <a:rPr kumimoji="1" lang="ja-JP" altLang="en-US" dirty="0"/>
              <a:t>弾性影響の大小関係を調べました。</a:t>
            </a:r>
            <a:endParaRPr kumimoji="1" lang="en-US" altLang="ja-JP" dirty="0"/>
          </a:p>
          <a:p>
            <a:r>
              <a:rPr kumimoji="1" lang="ja-JP" altLang="en-US" dirty="0"/>
              <a:t>縦軸を高速化度合い、横軸を応力比とした実験結果を示す。応力比</a:t>
            </a:r>
            <a:r>
              <a:rPr kumimoji="1" lang="en-US" altLang="ja-JP" dirty="0"/>
              <a:t>1</a:t>
            </a:r>
            <a:r>
              <a:rPr kumimoji="1" lang="ja-JP" altLang="en-US" dirty="0"/>
              <a:t>近傍で高速化が極大となりました。これより弾性影響によって高速化が抑制されたことが示唆されました。</a:t>
            </a:r>
            <a:endParaRPr kumimoji="1" lang="en-US" altLang="ja-JP" dirty="0"/>
          </a:p>
          <a:p>
            <a:r>
              <a:rPr kumimoji="1" lang="ja-JP" altLang="en-US"/>
              <a:t>以上より、粘性、弾性両方による高速化への影響を考えます。</a:t>
            </a:r>
            <a:endParaRPr kumimoji="1" lang="en-US" altLang="ja-JP"/>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19</a:t>
            </a:fld>
            <a:endParaRPr kumimoji="1" lang="ja-JP" altLang="en-US" dirty="0"/>
          </a:p>
        </p:txBody>
      </p:sp>
    </p:spTree>
    <p:extLst>
      <p:ext uri="{BB962C8B-B14F-4D97-AF65-F5344CB8AC3E}">
        <p14:creationId xmlns:p14="http://schemas.microsoft.com/office/powerpoint/2010/main" val="358711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まず初めに，今回実験に用いる擬塑性流体について説明させていただきます．擬塑性流体は非ニュートン流体の</a:t>
            </a:r>
            <a:r>
              <a:rPr kumimoji="1" lang="en-US" altLang="ja-JP" dirty="0"/>
              <a:t>1</a:t>
            </a:r>
            <a:r>
              <a:rPr kumimoji="1" lang="ja-JP" altLang="en-US" dirty="0"/>
              <a:t>種です．非ニュートン流体は、せん断速度と応力の関係が非線形となっています。</a:t>
            </a:r>
            <a:endParaRPr kumimoji="1" lang="en-US" altLang="ja-JP" dirty="0"/>
          </a:p>
          <a:p>
            <a:r>
              <a:rPr kumimoji="1" lang="ja-JP" altLang="en-US" dirty="0"/>
              <a:t>様々な非ニュートン流体の代表例として，</a:t>
            </a:r>
            <a:r>
              <a:rPr kumimoji="1" lang="en-US" altLang="ja-JP" dirty="0"/>
              <a:t>Shear-thickening</a:t>
            </a:r>
            <a:r>
              <a:rPr kumimoji="1" lang="ja-JP" altLang="en-US" dirty="0"/>
              <a:t>流体と</a:t>
            </a:r>
            <a:r>
              <a:rPr kumimoji="1" lang="en-US" altLang="ja-JP" dirty="0"/>
              <a:t>Shea-thinning</a:t>
            </a:r>
            <a:r>
              <a:rPr kumimoji="1" lang="ja-JP" altLang="en-US" dirty="0"/>
              <a:t>流体が存在します．</a:t>
            </a:r>
            <a:endParaRPr kumimoji="1" lang="en-US" altLang="ja-JP" dirty="0"/>
          </a:p>
          <a:p>
            <a:r>
              <a:rPr kumimoji="1" lang="ja-JP" altLang="en-US" dirty="0"/>
              <a:t>今回の研究対象である擬塑性流体は</a:t>
            </a:r>
            <a:r>
              <a:rPr kumimoji="1" lang="en-US" altLang="ja-JP" dirty="0"/>
              <a:t>Shear-</a:t>
            </a:r>
            <a:r>
              <a:rPr kumimoji="1" lang="en-US" altLang="ja-JP" dirty="0" err="1"/>
              <a:t>thining</a:t>
            </a:r>
            <a:r>
              <a:rPr kumimoji="1" lang="ja-JP" altLang="en-US" dirty="0"/>
              <a:t>流体となります．</a:t>
            </a:r>
            <a:endParaRPr kumimoji="1" lang="en-US" altLang="ja-JP" dirty="0"/>
          </a:p>
          <a:p>
            <a:r>
              <a:rPr kumimoji="1" lang="en-US" altLang="ja-JP" dirty="0"/>
              <a:t>Shear-thinning</a:t>
            </a:r>
            <a:r>
              <a:rPr kumimoji="1" lang="ja-JP" altLang="en-US" dirty="0"/>
              <a:t>流体は粘度とせん断速度が負に相関します．</a:t>
            </a:r>
            <a:endParaRPr kumimoji="1" lang="en-US" altLang="ja-JP" dirty="0"/>
          </a:p>
          <a:p>
            <a:r>
              <a:rPr kumimoji="1" lang="ja-JP" altLang="en-US" dirty="0"/>
              <a:t>擬塑性流体の例として，泥，ポリマー，血液などが挙げられます．今回の研究対象はポリマー溶液となります．</a:t>
            </a:r>
            <a:endParaRPr kumimoji="1" lang="en-US" altLang="ja-JP" dirty="0"/>
          </a:p>
          <a:p>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本研究の結言は以上になります．ご清聴ありがとうございました．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21</a:t>
            </a:fld>
            <a:endParaRPr kumimoji="1" lang="ja-JP" altLang="en-US" dirty="0"/>
          </a:p>
        </p:txBody>
      </p:sp>
    </p:spTree>
    <p:extLst>
      <p:ext uri="{BB962C8B-B14F-4D97-AF65-F5344CB8AC3E}">
        <p14:creationId xmlns:p14="http://schemas.microsoft.com/office/powerpoint/2010/main" val="3902470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33</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37</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38</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うぃるでんばーぐらは、擬塑性流体に圧力振動を与え、沈降する物体の運動の促進を図りました。</a:t>
            </a:r>
            <a:endParaRPr kumimoji="1" lang="en-US" altLang="ja-JP" dirty="0"/>
          </a:p>
          <a:p>
            <a:r>
              <a:rPr kumimoji="1" lang="ja-JP" altLang="en-US" dirty="0"/>
              <a:t>擬塑性流体に圧力振動を与え、その運動を促進する様々な研究が行われています。</a:t>
            </a:r>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a:p>
        </p:txBody>
      </p:sp>
    </p:spTree>
    <p:extLst>
      <p:ext uri="{BB962C8B-B14F-4D97-AF65-F5344CB8AC3E}">
        <p14:creationId xmlns:p14="http://schemas.microsoft.com/office/powerpoint/2010/main" val="3933172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r>
              <a:rPr kumimoji="1" lang="ja-JP" altLang="en-US" dirty="0"/>
              <a:t>この実験系において，落下球によって誘起されるせん断速度は落下球の球径，終端速度を用いて表されます．</a:t>
            </a:r>
            <a:endParaRPr kumimoji="1" lang="en-US" altLang="ja-JP" dirty="0"/>
          </a:p>
          <a:p>
            <a:r>
              <a:rPr kumimoji="1" lang="ja-JP" altLang="en-US" dirty="0"/>
              <a:t>また，超音波照射された系であるため，落下球の周囲に音響境界層が形成されます．</a:t>
            </a:r>
            <a:endParaRPr kumimoji="1" lang="en-US" altLang="ja-JP" dirty="0"/>
          </a:p>
          <a:p>
            <a:r>
              <a:rPr kumimoji="1" lang="ja-JP" altLang="en-US" dirty="0"/>
              <a:t>その音響境界層厚さは前に示すようになります．ミュー</a:t>
            </a:r>
            <a:r>
              <a:rPr kumimoji="1" lang="en-US" altLang="ja-JP" dirty="0"/>
              <a:t>ABL</a:t>
            </a:r>
            <a:r>
              <a:rPr kumimoji="1" lang="ja-JP" altLang="en-US" dirty="0"/>
              <a:t>は音響境界層内部の粘度となります．</a:t>
            </a:r>
            <a:endParaRPr kumimoji="1" lang="en-US" altLang="ja-JP" dirty="0"/>
          </a:p>
          <a:p>
            <a:r>
              <a:rPr kumimoji="1" lang="ja-JP" altLang="en-US" dirty="0"/>
              <a:t>音響境界層厚さは</a:t>
            </a:r>
            <a:r>
              <a:rPr kumimoji="1" lang="en-US" altLang="ja-JP" dirty="0"/>
              <a:t>10^-6m</a:t>
            </a:r>
            <a:r>
              <a:rPr kumimoji="1" lang="ja-JP" altLang="en-US" dirty="0"/>
              <a:t>程度となり，音響境界層内粘度とともに直接測定することができません．</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岩室は先ほどの系において実験を行いました．前に落下速度と経過時間の関係を示します．超音波照射を行った場合，行わなかった場合と比較して高速化しました．</a:t>
            </a:r>
            <a:endParaRPr kumimoji="1" lang="en-US" altLang="ja-JP" dirty="0"/>
          </a:p>
          <a:p>
            <a:r>
              <a:rPr kumimoji="1" lang="ja-JP" altLang="en-US" dirty="0"/>
              <a:t>超音波照射による圧力振幅を増加させた場合，高速化がより顕著となりました．</a:t>
            </a:r>
            <a:endParaRPr kumimoji="1" lang="en-US" altLang="ja-JP" dirty="0"/>
          </a:p>
          <a:p>
            <a:r>
              <a:rPr kumimoji="1" lang="ja-JP" altLang="en-US" dirty="0"/>
              <a:t>超音波照射によって高速化が発生した要因に関して高速化メカニズムより検討を行いました．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岩室が行った実験系において，代表速度は，球の落下速度・超音波照射による流体粒子速度が挙げられます．</a:t>
            </a:r>
            <a:endParaRPr kumimoji="1" lang="en-US" altLang="ja-JP" dirty="0"/>
          </a:p>
          <a:p>
            <a:r>
              <a:rPr kumimoji="1" lang="ja-JP" altLang="en-US" dirty="0"/>
              <a:t>代表長さは，球の半径，超音波の波長，音響境界層厚さが挙げられます．</a:t>
            </a:r>
            <a:endParaRPr kumimoji="1" lang="en-US" altLang="ja-JP" dirty="0"/>
          </a:p>
          <a:p>
            <a:r>
              <a:rPr kumimoji="1" lang="ja-JP" altLang="en-US" dirty="0"/>
              <a:t>代表粘度に関してバルク領域，落下球の影響を受けている領域，音響境界層と分けて考えることができます．それらのせん断速度より</a:t>
            </a:r>
            <a:r>
              <a:rPr kumimoji="1" lang="en-US" altLang="ja-JP" dirty="0"/>
              <a:t>Power-law</a:t>
            </a:r>
            <a:r>
              <a:rPr kumimoji="1" lang="ja-JP" altLang="en-US" dirty="0"/>
              <a:t>モデルを用いてそれぞれの領域ごとの粘度を前に示すように推定できます．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7</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球の落下速度に関して，球にかかる抗力より考えます．</a:t>
            </a:r>
            <a:endParaRPr kumimoji="1" lang="en-US" altLang="ja-JP" dirty="0"/>
          </a:p>
          <a:p>
            <a:r>
              <a:rPr kumimoji="1" lang="ja-JP" altLang="en-US" dirty="0"/>
              <a:t>それより、時間平均応力は前に示すようになり、それよりエネルギー散逸率を考えることができます。</a:t>
            </a:r>
            <a:endParaRPr kumimoji="1" lang="en-US" altLang="ja-JP" dirty="0"/>
          </a:p>
          <a:p>
            <a:r>
              <a:rPr kumimoji="1" lang="ja-JP" altLang="en-US" dirty="0"/>
              <a:t>抗力、球の終端速度とエネルギー散逸率のエネルギーバランスは次のようになります。</a:t>
            </a:r>
            <a:endParaRPr kumimoji="1" lang="en-US" altLang="ja-JP" dirty="0"/>
          </a:p>
          <a:p>
            <a:r>
              <a:rPr kumimoji="1" lang="ja-JP" altLang="en-US" dirty="0"/>
              <a:t>それより球の落下速度は次のように考えることができ、超音波照射なしの場合の終端速度は次のように考えることができます。</a:t>
            </a:r>
            <a:endParaRPr kumimoji="1" lang="en-US" altLang="ja-JP" dirty="0"/>
          </a:p>
          <a:p>
            <a:r>
              <a:rPr kumimoji="1" lang="ja-JP" altLang="en-US" dirty="0"/>
              <a:t>音響境界層内の粘度による影響が大きい場合、超音波照射の有無による落下速度への影響は次のように表されます。</a:t>
            </a:r>
            <a:endParaRPr kumimoji="1" lang="en-US" altLang="ja-JP" dirty="0"/>
          </a:p>
          <a:p>
            <a:r>
              <a:rPr kumimoji="1" lang="ja-JP" altLang="en-US" dirty="0"/>
              <a:t>以上より、高速化度合いは次のように表されます。</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8</a:t>
            </a:fld>
            <a:endParaRPr kumimoji="1" lang="ja-JP" altLang="en-US" dirty="0"/>
          </a:p>
        </p:txBody>
      </p:sp>
    </p:spTree>
    <p:extLst>
      <p:ext uri="{BB962C8B-B14F-4D97-AF65-F5344CB8AC3E}">
        <p14:creationId xmlns:p14="http://schemas.microsoft.com/office/powerpoint/2010/main" val="63913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先述の理論より、先行研究である岩室は、粘度比と音響境界層厚さを球の半径で規格化した値の積で超音波照射の有無による高速化度合いを整理しました。</a:t>
            </a:r>
            <a:endParaRPr kumimoji="1" lang="en-US" altLang="ja-JP" dirty="0"/>
          </a:p>
          <a:p>
            <a:r>
              <a:rPr kumimoji="1" lang="ja-JP" altLang="en-US" dirty="0"/>
              <a:t>すると、横軸は</a:t>
            </a:r>
            <a:r>
              <a:rPr kumimoji="1" lang="en-US" altLang="ja-JP" dirty="0"/>
              <a:t>0.1</a:t>
            </a:r>
            <a:r>
              <a:rPr kumimoji="1" lang="ja-JP" altLang="en-US" dirty="0"/>
              <a:t>～</a:t>
            </a:r>
            <a:r>
              <a:rPr kumimoji="1" lang="en-US" altLang="ja-JP" dirty="0"/>
              <a:t>0.15</a:t>
            </a:r>
            <a:r>
              <a:rPr kumimoji="1" lang="ja-JP" altLang="en-US" dirty="0"/>
              <a:t>のあたりまでは正の相関がみられましたがそれ以上では高速化があまり見られませんでした。高速化があまり見られなかったのは、音響境界層が厚く、粘度比が大きい場合でした。この場合は球の落下による応力が大きく、流体の弾性影響が示唆された。</a:t>
            </a:r>
            <a:endParaRPr kumimoji="1" lang="en-US" altLang="ja-JP" dirty="0"/>
          </a:p>
          <a:p>
            <a:r>
              <a:rPr kumimoji="1" lang="ja-JP" altLang="en-US" dirty="0"/>
              <a:t>以上より、本研究では落下球の密度・球径・溶液濃度を大きく変化させ、超音波照射による高速化の抑制要因に関して調査しました。また、高速化理論の妥当性の検証も行いました。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9</a:t>
            </a:fld>
            <a:endParaRPr kumimoji="1" lang="ja-JP" altLang="en-US" dirty="0"/>
          </a:p>
        </p:txBody>
      </p:sp>
    </p:spTree>
    <p:extLst>
      <p:ext uri="{BB962C8B-B14F-4D97-AF65-F5344CB8AC3E}">
        <p14:creationId xmlns:p14="http://schemas.microsoft.com/office/powerpoint/2010/main" val="221039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2022/2/13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3.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53.png"/><Relationship Id="rId3" Type="http://schemas.openxmlformats.org/officeDocument/2006/relationships/tags" Target="../tags/tag66.xml"/><Relationship Id="rId7" Type="http://schemas.openxmlformats.org/officeDocument/2006/relationships/slideLayout" Target="../slideLayouts/slideLayout12.xml"/><Relationship Id="rId12" Type="http://schemas.openxmlformats.org/officeDocument/2006/relationships/image" Target="../media/image52.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51.png"/><Relationship Id="rId5" Type="http://schemas.openxmlformats.org/officeDocument/2006/relationships/tags" Target="../tags/tag68.xm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tags" Target="../tags/tag67.xml"/><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3" Type="http://schemas.openxmlformats.org/officeDocument/2006/relationships/tags" Target="../tags/tag72.xml"/><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4.xml"/><Relationship Id="rId11" Type="http://schemas.openxmlformats.org/officeDocument/2006/relationships/image" Target="../media/image58.png"/><Relationship Id="rId5" Type="http://schemas.openxmlformats.org/officeDocument/2006/relationships/slideLayout" Target="../slideLayouts/slideLayout12.xml"/><Relationship Id="rId10" Type="http://schemas.openxmlformats.org/officeDocument/2006/relationships/image" Target="../media/image55.png"/><Relationship Id="rId4" Type="http://schemas.openxmlformats.org/officeDocument/2006/relationships/tags" Target="../tags/tag73.xml"/><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76.xml"/><Relationship Id="rId7" Type="http://schemas.openxmlformats.org/officeDocument/2006/relationships/image" Target="../media/image6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61.png"/><Relationship Id="rId5" Type="http://schemas.openxmlformats.org/officeDocument/2006/relationships/notesSlide" Target="../notesSlides/notesSlide15.xml"/><Relationship Id="rId10" Type="http://schemas.openxmlformats.org/officeDocument/2006/relationships/image" Target="../media/image65.png"/><Relationship Id="rId4" Type="http://schemas.openxmlformats.org/officeDocument/2006/relationships/slideLayout" Target="../slideLayouts/slideLayout12.xml"/><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80.xml"/><Relationship Id="rId7" Type="http://schemas.openxmlformats.org/officeDocument/2006/relationships/image" Target="../media/image68.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67.png"/><Relationship Id="rId5" Type="http://schemas.openxmlformats.org/officeDocument/2006/relationships/notesSlide" Target="../notesSlides/notesSlide17.xml"/><Relationship Id="rId10" Type="http://schemas.openxmlformats.org/officeDocument/2006/relationships/image" Target="../media/image71.png"/><Relationship Id="rId4" Type="http://schemas.openxmlformats.org/officeDocument/2006/relationships/slideLayout" Target="../slideLayouts/slideLayout12.xml"/><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2.xml"/><Relationship Id="rId7" Type="http://schemas.openxmlformats.org/officeDocument/2006/relationships/image" Target="../media/image70.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3" Type="http://schemas.openxmlformats.org/officeDocument/2006/relationships/tags" Target="../tags/tag85.xml"/><Relationship Id="rId7" Type="http://schemas.openxmlformats.org/officeDocument/2006/relationships/image" Target="../media/image73.png"/><Relationship Id="rId12" Type="http://schemas.openxmlformats.org/officeDocument/2006/relationships/image" Target="../media/image60.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19.xml"/><Relationship Id="rId11" Type="http://schemas.openxmlformats.org/officeDocument/2006/relationships/image" Target="../media/image66.png"/><Relationship Id="rId5" Type="http://schemas.openxmlformats.org/officeDocument/2006/relationships/slideLayout" Target="../slideLayouts/slideLayout12.xml"/><Relationship Id="rId10" Type="http://schemas.openxmlformats.org/officeDocument/2006/relationships/image" Target="../media/image76.png"/><Relationship Id="rId4" Type="http://schemas.openxmlformats.org/officeDocument/2006/relationships/tags" Target="../tags/tag86.xml"/><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80.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6" Type="http://schemas.openxmlformats.org/officeDocument/2006/relationships/tags" Target="../tags/tag115.xml"/><Relationship Id="rId21" Type="http://schemas.openxmlformats.org/officeDocument/2006/relationships/tags" Target="../tags/tag110.xml"/><Relationship Id="rId34" Type="http://schemas.openxmlformats.org/officeDocument/2006/relationships/tags" Target="../tags/tag123.xml"/><Relationship Id="rId42" Type="http://schemas.openxmlformats.org/officeDocument/2006/relationships/tags" Target="../tags/tag131.xml"/><Relationship Id="rId47" Type="http://schemas.openxmlformats.org/officeDocument/2006/relationships/tags" Target="../tags/tag136.xml"/><Relationship Id="rId50" Type="http://schemas.openxmlformats.org/officeDocument/2006/relationships/tags" Target="../tags/tag139.xml"/><Relationship Id="rId55" Type="http://schemas.openxmlformats.org/officeDocument/2006/relationships/tags" Target="../tags/tag144.xml"/><Relationship Id="rId63" Type="http://schemas.openxmlformats.org/officeDocument/2006/relationships/tags" Target="../tags/tag152.xml"/><Relationship Id="rId7" Type="http://schemas.openxmlformats.org/officeDocument/2006/relationships/tags" Target="../tags/tag96.xml"/><Relationship Id="rId2" Type="http://schemas.openxmlformats.org/officeDocument/2006/relationships/tags" Target="../tags/tag91.xml"/><Relationship Id="rId16" Type="http://schemas.openxmlformats.org/officeDocument/2006/relationships/tags" Target="../tags/tag105.xml"/><Relationship Id="rId29" Type="http://schemas.openxmlformats.org/officeDocument/2006/relationships/tags" Target="../tags/tag118.xml"/><Relationship Id="rId11" Type="http://schemas.openxmlformats.org/officeDocument/2006/relationships/tags" Target="../tags/tag100.xml"/><Relationship Id="rId24" Type="http://schemas.openxmlformats.org/officeDocument/2006/relationships/tags" Target="../tags/tag113.xml"/><Relationship Id="rId32" Type="http://schemas.openxmlformats.org/officeDocument/2006/relationships/tags" Target="../tags/tag121.xml"/><Relationship Id="rId37" Type="http://schemas.openxmlformats.org/officeDocument/2006/relationships/tags" Target="../tags/tag126.xml"/><Relationship Id="rId40" Type="http://schemas.openxmlformats.org/officeDocument/2006/relationships/tags" Target="../tags/tag129.xml"/><Relationship Id="rId45" Type="http://schemas.openxmlformats.org/officeDocument/2006/relationships/tags" Target="../tags/tag134.xml"/><Relationship Id="rId53" Type="http://schemas.openxmlformats.org/officeDocument/2006/relationships/tags" Target="../tags/tag142.xml"/><Relationship Id="rId58" Type="http://schemas.openxmlformats.org/officeDocument/2006/relationships/tags" Target="../tags/tag147.xml"/><Relationship Id="rId5" Type="http://schemas.openxmlformats.org/officeDocument/2006/relationships/tags" Target="../tags/tag94.xml"/><Relationship Id="rId61" Type="http://schemas.openxmlformats.org/officeDocument/2006/relationships/tags" Target="../tags/tag150.xml"/><Relationship Id="rId19" Type="http://schemas.openxmlformats.org/officeDocument/2006/relationships/tags" Target="../tags/tag108.xml"/><Relationship Id="rId14" Type="http://schemas.openxmlformats.org/officeDocument/2006/relationships/tags" Target="../tags/tag103.xml"/><Relationship Id="rId22" Type="http://schemas.openxmlformats.org/officeDocument/2006/relationships/tags" Target="../tags/tag111.xml"/><Relationship Id="rId27" Type="http://schemas.openxmlformats.org/officeDocument/2006/relationships/tags" Target="../tags/tag116.xml"/><Relationship Id="rId30" Type="http://schemas.openxmlformats.org/officeDocument/2006/relationships/tags" Target="../tags/tag119.xml"/><Relationship Id="rId35" Type="http://schemas.openxmlformats.org/officeDocument/2006/relationships/tags" Target="../tags/tag124.xml"/><Relationship Id="rId43" Type="http://schemas.openxmlformats.org/officeDocument/2006/relationships/tags" Target="../tags/tag132.xml"/><Relationship Id="rId48" Type="http://schemas.openxmlformats.org/officeDocument/2006/relationships/tags" Target="../tags/tag137.xml"/><Relationship Id="rId56" Type="http://schemas.openxmlformats.org/officeDocument/2006/relationships/tags" Target="../tags/tag145.xml"/><Relationship Id="rId64" Type="http://schemas.openxmlformats.org/officeDocument/2006/relationships/slideLayout" Target="../slideLayouts/slideLayout12.xml"/><Relationship Id="rId8" Type="http://schemas.openxmlformats.org/officeDocument/2006/relationships/tags" Target="../tags/tag97.xml"/><Relationship Id="rId51" Type="http://schemas.openxmlformats.org/officeDocument/2006/relationships/tags" Target="../tags/tag140.xml"/><Relationship Id="rId3" Type="http://schemas.openxmlformats.org/officeDocument/2006/relationships/tags" Target="../tags/tag92.xml"/><Relationship Id="rId12" Type="http://schemas.openxmlformats.org/officeDocument/2006/relationships/tags" Target="../tags/tag101.xml"/><Relationship Id="rId17" Type="http://schemas.openxmlformats.org/officeDocument/2006/relationships/tags" Target="../tags/tag106.xml"/><Relationship Id="rId25" Type="http://schemas.openxmlformats.org/officeDocument/2006/relationships/tags" Target="../tags/tag114.xml"/><Relationship Id="rId33" Type="http://schemas.openxmlformats.org/officeDocument/2006/relationships/tags" Target="../tags/tag122.xml"/><Relationship Id="rId38" Type="http://schemas.openxmlformats.org/officeDocument/2006/relationships/tags" Target="../tags/tag127.xml"/><Relationship Id="rId46" Type="http://schemas.openxmlformats.org/officeDocument/2006/relationships/tags" Target="../tags/tag135.xml"/><Relationship Id="rId59" Type="http://schemas.openxmlformats.org/officeDocument/2006/relationships/tags" Target="../tags/tag148.xml"/><Relationship Id="rId20" Type="http://schemas.openxmlformats.org/officeDocument/2006/relationships/tags" Target="../tags/tag109.xml"/><Relationship Id="rId41" Type="http://schemas.openxmlformats.org/officeDocument/2006/relationships/tags" Target="../tags/tag130.xml"/><Relationship Id="rId54" Type="http://schemas.openxmlformats.org/officeDocument/2006/relationships/tags" Target="../tags/tag143.xml"/><Relationship Id="rId62" Type="http://schemas.openxmlformats.org/officeDocument/2006/relationships/tags" Target="../tags/tag151.xml"/><Relationship Id="rId1" Type="http://schemas.openxmlformats.org/officeDocument/2006/relationships/tags" Target="../tags/tag90.xml"/><Relationship Id="rId6" Type="http://schemas.openxmlformats.org/officeDocument/2006/relationships/tags" Target="../tags/tag95.xml"/><Relationship Id="rId15" Type="http://schemas.openxmlformats.org/officeDocument/2006/relationships/tags" Target="../tags/tag104.xml"/><Relationship Id="rId23" Type="http://schemas.openxmlformats.org/officeDocument/2006/relationships/tags" Target="../tags/tag112.xml"/><Relationship Id="rId28" Type="http://schemas.openxmlformats.org/officeDocument/2006/relationships/tags" Target="../tags/tag117.xml"/><Relationship Id="rId36" Type="http://schemas.openxmlformats.org/officeDocument/2006/relationships/tags" Target="../tags/tag125.xml"/><Relationship Id="rId49" Type="http://schemas.openxmlformats.org/officeDocument/2006/relationships/tags" Target="../tags/tag138.xml"/><Relationship Id="rId57" Type="http://schemas.openxmlformats.org/officeDocument/2006/relationships/tags" Target="../tags/tag146.xml"/><Relationship Id="rId10" Type="http://schemas.openxmlformats.org/officeDocument/2006/relationships/tags" Target="../tags/tag99.xml"/><Relationship Id="rId31" Type="http://schemas.openxmlformats.org/officeDocument/2006/relationships/tags" Target="../tags/tag120.xml"/><Relationship Id="rId44" Type="http://schemas.openxmlformats.org/officeDocument/2006/relationships/tags" Target="../tags/tag133.xml"/><Relationship Id="rId52" Type="http://schemas.openxmlformats.org/officeDocument/2006/relationships/tags" Target="../tags/tag141.xml"/><Relationship Id="rId60" Type="http://schemas.openxmlformats.org/officeDocument/2006/relationships/tags" Target="../tags/tag149.xml"/><Relationship Id="rId65" Type="http://schemas.openxmlformats.org/officeDocument/2006/relationships/image" Target="../media/image90.png"/><Relationship Id="rId4" Type="http://schemas.openxmlformats.org/officeDocument/2006/relationships/tags" Target="../tags/tag93.xml"/><Relationship Id="rId9" Type="http://schemas.openxmlformats.org/officeDocument/2006/relationships/tags" Target="../tags/tag98.xml"/><Relationship Id="rId13" Type="http://schemas.openxmlformats.org/officeDocument/2006/relationships/tags" Target="../tags/tag102.xml"/><Relationship Id="rId18" Type="http://schemas.openxmlformats.org/officeDocument/2006/relationships/tags" Target="../tags/tag107.xml"/><Relationship Id="rId39" Type="http://schemas.openxmlformats.org/officeDocument/2006/relationships/tags" Target="../tags/tag12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slideLayout" Target="../slideLayouts/slideLayout12.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image" Target="../media/image91.png"/><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9" Type="http://schemas.openxmlformats.org/officeDocument/2006/relationships/tags" Target="../tags/tag203.xml"/><Relationship Id="rId21" Type="http://schemas.openxmlformats.org/officeDocument/2006/relationships/tags" Target="../tags/tag185.xml"/><Relationship Id="rId34" Type="http://schemas.openxmlformats.org/officeDocument/2006/relationships/tags" Target="../tags/tag198.xml"/><Relationship Id="rId42" Type="http://schemas.openxmlformats.org/officeDocument/2006/relationships/slideLayout" Target="../slideLayouts/slideLayout12.xml"/><Relationship Id="rId7" Type="http://schemas.openxmlformats.org/officeDocument/2006/relationships/tags" Target="../tags/tag171.xml"/><Relationship Id="rId2" Type="http://schemas.openxmlformats.org/officeDocument/2006/relationships/tags" Target="../tags/tag166.xml"/><Relationship Id="rId16" Type="http://schemas.openxmlformats.org/officeDocument/2006/relationships/tags" Target="../tags/tag180.xml"/><Relationship Id="rId29" Type="http://schemas.openxmlformats.org/officeDocument/2006/relationships/tags" Target="../tags/tag193.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image" Target="../media/image95.png"/><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tags" Target="../tags/tag195.xml"/><Relationship Id="rId44" Type="http://schemas.openxmlformats.org/officeDocument/2006/relationships/image" Target="../media/image94.png"/><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notesSlide" Target="../notesSlides/notesSlide21.xml"/><Relationship Id="rId8" Type="http://schemas.openxmlformats.org/officeDocument/2006/relationships/tags" Target="../tags/tag172.xml"/><Relationship Id="rId3" Type="http://schemas.openxmlformats.org/officeDocument/2006/relationships/tags" Target="../tags/tag167.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image" Target="../media/image96.png"/><Relationship Id="rId20" Type="http://schemas.openxmlformats.org/officeDocument/2006/relationships/tags" Target="../tags/tag184.xml"/><Relationship Id="rId41" Type="http://schemas.openxmlformats.org/officeDocument/2006/relationships/tags" Target="../tags/tag205.xml"/></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208.xml"/><Relationship Id="rId7" Type="http://schemas.openxmlformats.org/officeDocument/2006/relationships/image" Target="../media/image99.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notesSlide" Target="../notesSlides/notesSlide22.xml"/><Relationship Id="rId10" Type="http://schemas.openxmlformats.org/officeDocument/2006/relationships/image" Target="../media/image104.png"/><Relationship Id="rId4" Type="http://schemas.openxmlformats.org/officeDocument/2006/relationships/slideLayout" Target="../slideLayouts/slideLayout12.xml"/><Relationship Id="rId9"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12.xml"/><Relationship Id="rId1" Type="http://schemas.openxmlformats.org/officeDocument/2006/relationships/tags" Target="../tags/tag209.xml"/><Relationship Id="rId5" Type="http://schemas.openxmlformats.org/officeDocument/2006/relationships/image" Target="../media/image108.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slideLayout" Target="../slideLayouts/slideLayout12.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tags" Target="../tags/tag221.xml"/><Relationship Id="rId2" Type="http://schemas.openxmlformats.org/officeDocument/2006/relationships/tags" Target="../tags/tag211.xml"/><Relationship Id="rId16" Type="http://schemas.openxmlformats.org/officeDocument/2006/relationships/image" Target="../media/image111.png"/><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tags" Target="../tags/tag220.xml"/><Relationship Id="rId5" Type="http://schemas.openxmlformats.org/officeDocument/2006/relationships/tags" Target="../tags/tag214.xml"/><Relationship Id="rId15" Type="http://schemas.openxmlformats.org/officeDocument/2006/relationships/image" Target="../media/image110.png"/><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image" Target="../media/image109.png"/></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2.xml"/><Relationship Id="rId1" Type="http://schemas.openxmlformats.org/officeDocument/2006/relationships/tags" Target="../tags/tag222.xml"/><Relationship Id="rId5" Type="http://schemas.openxmlformats.org/officeDocument/2006/relationships/image" Target="../media/image2.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15.xml"/><Relationship Id="rId16" Type="http://schemas.openxmlformats.org/officeDocument/2006/relationships/image" Target="../media/image17.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2.png"/><Relationship Id="rId5" Type="http://schemas.openxmlformats.org/officeDocument/2006/relationships/tags" Target="../tags/tag18.xml"/><Relationship Id="rId15" Type="http://schemas.openxmlformats.org/officeDocument/2006/relationships/image" Target="../media/image16.png"/><Relationship Id="rId10" Type="http://schemas.openxmlformats.org/officeDocument/2006/relationships/notesSlide" Target="../notesSlides/notesSlide5.xml"/><Relationship Id="rId19" Type="http://schemas.openxmlformats.org/officeDocument/2006/relationships/image" Target="../media/image20.png"/><Relationship Id="rId4" Type="http://schemas.openxmlformats.org/officeDocument/2006/relationships/tags" Target="../tags/tag17.xml"/><Relationship Id="rId9" Type="http://schemas.openxmlformats.org/officeDocument/2006/relationships/slideLayout" Target="../slideLayouts/slideLayout12.xml"/><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image" Target="../media/image23.png"/><Relationship Id="rId3" Type="http://schemas.openxmlformats.org/officeDocument/2006/relationships/tags" Target="../tags/tag24.xml"/><Relationship Id="rId21" Type="http://schemas.openxmlformats.org/officeDocument/2006/relationships/image" Target="../media/image26.pn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22.png"/><Relationship Id="rId2" Type="http://schemas.openxmlformats.org/officeDocument/2006/relationships/tags" Target="../tags/tag23.xml"/><Relationship Id="rId16" Type="http://schemas.openxmlformats.org/officeDocument/2006/relationships/notesSlide" Target="../notesSlides/notesSlide7.xml"/><Relationship Id="rId20" Type="http://schemas.openxmlformats.org/officeDocument/2006/relationships/image" Target="../media/image25.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29.png"/><Relationship Id="rId5" Type="http://schemas.openxmlformats.org/officeDocument/2006/relationships/tags" Target="../tags/tag26.xml"/><Relationship Id="rId15" Type="http://schemas.openxmlformats.org/officeDocument/2006/relationships/slideLayout" Target="../slideLayouts/slideLayout12.xml"/><Relationship Id="rId23" Type="http://schemas.openxmlformats.org/officeDocument/2006/relationships/image" Target="../media/image28.png"/><Relationship Id="rId10" Type="http://schemas.openxmlformats.org/officeDocument/2006/relationships/tags" Target="../tags/tag31.xml"/><Relationship Id="rId19" Type="http://schemas.openxmlformats.org/officeDocument/2006/relationships/image" Target="../media/image24.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slideLayout" Target="../slideLayouts/slideLayout12.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image" Target="../media/image36.png"/><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image" Target="../media/image35.png"/><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image" Target="../media/image31.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image" Target="../media/image34.pn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image" Target="../media/image33.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notesSlide" Target="../notesSlides/notesSlide8.xml"/><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tags" Target="../tags/tag4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1.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sp>
        <p:nvSpPr>
          <p:cNvPr id="29" name="正方形/長方形 28">
            <a:extLst>
              <a:ext uri="{FF2B5EF4-FFF2-40B4-BE49-F238E27FC236}">
                <a16:creationId xmlns:a16="http://schemas.microsoft.com/office/drawing/2014/main" id="{963B21A8-7126-4125-9AB3-2596BAEEB35D}"/>
              </a:ext>
            </a:extLst>
          </p:cNvPr>
          <p:cNvSpPr/>
          <p:nvPr/>
        </p:nvSpPr>
        <p:spPr>
          <a:xfrm>
            <a:off x="280055"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8754739" y="6129852"/>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034558"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280054" y="40384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373712" y="4494789"/>
            <a:ext cx="7601692" cy="2072875"/>
          </a:xfrm>
          <a:prstGeom prst="rect">
            <a:avLst/>
          </a:prstGeom>
          <a:noFill/>
        </p:spPr>
        <p:txBody>
          <a:bodyPr wrap="square" rtlCol="0">
            <a:spAutoFit/>
          </a:bodyPr>
          <a:lstStyle/>
          <a:p>
            <a:pPr>
              <a:lnSpc>
                <a:spcPct val="120000"/>
              </a:lnSpc>
            </a:pPr>
            <a:r>
              <a:rPr kumimoji="1" lang="ja-JP" altLang="en-US" u="sng" dirty="0"/>
              <a:t>落下球</a:t>
            </a:r>
            <a:r>
              <a:rPr kumimoji="1" lang="ja-JP" altLang="en-US" dirty="0"/>
              <a:t>：ナイロン，アルミ，鋼， ステンレス，真鍮</a:t>
            </a:r>
            <a:endParaRPr kumimoji="1" lang="en-US" altLang="ja-JP" dirty="0"/>
          </a:p>
          <a:p>
            <a:pPr>
              <a:lnSpc>
                <a:spcPct val="120000"/>
              </a:lnSpc>
            </a:pPr>
            <a:r>
              <a:rPr kumimoji="1" lang="ja-JP" altLang="en-US" dirty="0"/>
              <a:t>                鋼球 </a:t>
            </a:r>
            <a:r>
              <a:rPr kumimoji="1" lang="en-US" altLang="ja-JP" dirty="0"/>
              <a:t>5,8,10~15,20mm</a:t>
            </a:r>
          </a:p>
          <a:p>
            <a:pPr>
              <a:lnSpc>
                <a:spcPct val="120000"/>
              </a:lnSpc>
            </a:pPr>
            <a:r>
              <a:rPr kumimoji="1" lang="ja-JP" altLang="en-US" u="sng" dirty="0"/>
              <a:t>容器サイズ</a:t>
            </a:r>
            <a:r>
              <a:rPr kumimoji="1" lang="ja-JP" altLang="en-US" dirty="0"/>
              <a:t>：</a:t>
            </a:r>
            <a:r>
              <a:rPr kumimoji="1" lang="en-US" altLang="ja-JP" dirty="0"/>
              <a:t>397mm×52mm×52mm</a:t>
            </a:r>
            <a:r>
              <a:rPr kumimoji="1" lang="ja-JP" altLang="en-US" dirty="0"/>
              <a:t>（内寸）</a:t>
            </a:r>
            <a:endParaRPr kumimoji="1" lang="en-US" altLang="ja-JP" dirty="0"/>
          </a:p>
          <a:p>
            <a:pPr>
              <a:lnSpc>
                <a:spcPct val="120000"/>
              </a:lnSpc>
            </a:pPr>
            <a:r>
              <a:rPr kumimoji="1" lang="ja-JP" altLang="en-US" u="sng" dirty="0"/>
              <a:t>擬塑性流体</a:t>
            </a:r>
            <a:r>
              <a:rPr kumimoji="1" lang="ja-JP" altLang="en-US" dirty="0"/>
              <a:t>：</a:t>
            </a:r>
            <a:r>
              <a:rPr kumimoji="1" lang="en-US" altLang="ja-JP" b="1" dirty="0"/>
              <a:t>PAA</a:t>
            </a:r>
            <a:r>
              <a:rPr kumimoji="1" lang="ja-JP" altLang="en-US" b="1" dirty="0"/>
              <a:t>溶液 </a:t>
            </a:r>
            <a:r>
              <a:rPr kumimoji="1" lang="en-US" altLang="ja-JP" dirty="0"/>
              <a:t>0.05~1.5 wt.%</a:t>
            </a:r>
          </a:p>
          <a:p>
            <a:pPr>
              <a:lnSpc>
                <a:spcPct val="120000"/>
              </a:lnSpc>
            </a:pPr>
            <a:r>
              <a:rPr kumimoji="1" lang="ja-JP" altLang="en-US" u="sng" dirty="0"/>
              <a:t>画像サイズ</a:t>
            </a:r>
            <a:r>
              <a:rPr kumimoji="1" lang="ja-JP" altLang="en-US" dirty="0"/>
              <a:t>：</a:t>
            </a:r>
            <a:r>
              <a:rPr kumimoji="1" lang="en-US" altLang="ja-JP" dirty="0"/>
              <a:t>200pixel×1984pixel</a:t>
            </a:r>
            <a:r>
              <a:rPr kumimoji="1" lang="ja-JP" altLang="en-US" dirty="0"/>
              <a:t>（</a:t>
            </a:r>
            <a:r>
              <a:rPr kumimoji="1" lang="en-US" altLang="ja-JP" dirty="0"/>
              <a:t>bmp</a:t>
            </a:r>
            <a:r>
              <a:rPr kumimoji="1" lang="ja-JP" altLang="en-US" dirty="0"/>
              <a:t>形式）</a:t>
            </a:r>
            <a:endParaRPr kumimoji="1" lang="en-US" altLang="ja-JP" dirty="0"/>
          </a:p>
          <a:p>
            <a:pPr>
              <a:lnSpc>
                <a:spcPct val="120000"/>
              </a:lnSpc>
            </a:pPr>
            <a:r>
              <a:rPr kumimoji="1" lang="ja-JP" altLang="en-US" u="sng" dirty="0"/>
              <a:t>フレームレート</a:t>
            </a:r>
            <a:r>
              <a:rPr kumimoji="1" lang="ja-JP" altLang="en-US" dirty="0"/>
              <a:t>：</a:t>
            </a:r>
            <a:r>
              <a:rPr kumimoji="1" lang="en-US" altLang="ja-JP"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4074" y="161986"/>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9466680"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10748087"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043E3C0C-900C-4704-96C3-573D6ED5A99C}"/>
              </a:ext>
            </a:extLst>
          </p:cNvPr>
          <p:cNvSpPr txBox="1"/>
          <p:nvPr/>
        </p:nvSpPr>
        <p:spPr>
          <a:xfrm>
            <a:off x="8610424" y="5531227"/>
            <a:ext cx="1496838" cy="598625"/>
          </a:xfrm>
          <a:prstGeom prst="rect">
            <a:avLst/>
          </a:prstGeom>
          <a:noFill/>
        </p:spPr>
        <p:txBody>
          <a:bodyPr wrap="square" rtlCol="0">
            <a:spAutoFit/>
          </a:bodyPr>
          <a:lstStyle/>
          <a:p>
            <a:pPr>
              <a:lnSpc>
                <a:spcPct val="120000"/>
              </a:lnSpc>
            </a:pPr>
            <a:r>
              <a:rPr kumimoji="1" lang="ja-JP" altLang="en-US" sz="1400" dirty="0">
                <a:solidFill>
                  <a:srgbClr val="FF0000"/>
                </a:solidFill>
              </a:rPr>
              <a:t>赤</a:t>
            </a:r>
            <a:r>
              <a:rPr kumimoji="1" lang="ja-JP" altLang="en-US" sz="1400" dirty="0"/>
              <a:t>線は球</a:t>
            </a:r>
            <a:br>
              <a:rPr kumimoji="1" lang="en-US" altLang="ja-JP" sz="1400" dirty="0"/>
            </a:br>
            <a:r>
              <a:rPr kumimoji="1" lang="ja-JP" altLang="en-US" sz="1400" dirty="0"/>
              <a:t>検出結果</a:t>
            </a:r>
            <a:endParaRPr kumimoji="1" lang="en-US" altLang="ja-JP" sz="1400" dirty="0"/>
          </a:p>
        </p:txBody>
      </p:sp>
      <p:sp>
        <p:nvSpPr>
          <p:cNvPr id="5" name="テキスト ボックス 4">
            <a:extLst>
              <a:ext uri="{FF2B5EF4-FFF2-40B4-BE49-F238E27FC236}">
                <a16:creationId xmlns:a16="http://schemas.microsoft.com/office/drawing/2014/main" id="{A04F084E-7E5C-44DE-BF67-78483FF45549}"/>
              </a:ext>
            </a:extLst>
          </p:cNvPr>
          <p:cNvSpPr txBox="1"/>
          <p:nvPr/>
        </p:nvSpPr>
        <p:spPr>
          <a:xfrm>
            <a:off x="7240204" y="1397512"/>
            <a:ext cx="2310063" cy="1608902"/>
          </a:xfrm>
          <a:prstGeom prst="rect">
            <a:avLst/>
          </a:prstGeom>
          <a:noFill/>
        </p:spPr>
        <p:txBody>
          <a:bodyPr wrap="square" rtlCol="0">
            <a:spAutoFit/>
          </a:bodyPr>
          <a:lstStyle/>
          <a:p>
            <a:pPr>
              <a:lnSpc>
                <a:spcPct val="110000"/>
              </a:lnSpc>
            </a:pPr>
            <a:r>
              <a:rPr kumimoji="1" lang="ja-JP" altLang="en-US" dirty="0"/>
              <a:t>計測画像より</a:t>
            </a:r>
            <a:endParaRPr kumimoji="1" lang="en-US" altLang="ja-JP" dirty="0"/>
          </a:p>
          <a:p>
            <a:pPr marL="452438" indent="-182563">
              <a:lnSpc>
                <a:spcPct val="110000"/>
              </a:lnSpc>
              <a:buFont typeface="Arial" panose="020B0604020202020204" pitchFamily="34" charset="0"/>
              <a:buChar char="•"/>
            </a:pPr>
            <a:r>
              <a:rPr kumimoji="1" lang="ja-JP" altLang="en-US" dirty="0"/>
              <a:t>背景処理</a:t>
            </a:r>
            <a:endParaRPr kumimoji="1" lang="en-US" altLang="ja-JP" dirty="0"/>
          </a:p>
          <a:p>
            <a:pPr marL="452438" indent="-182563">
              <a:lnSpc>
                <a:spcPct val="110000"/>
              </a:lnSpc>
              <a:buFont typeface="Arial" panose="020B0604020202020204" pitchFamily="34" charset="0"/>
              <a:buChar char="•"/>
            </a:pPr>
            <a:r>
              <a:rPr kumimoji="1" lang="en-US" altLang="ja-JP" dirty="0"/>
              <a:t>Sobel</a:t>
            </a:r>
            <a:r>
              <a:rPr kumimoji="1" lang="ja-JP" altLang="en-US" dirty="0"/>
              <a:t> </a:t>
            </a:r>
            <a:r>
              <a:rPr kumimoji="1" lang="en-US" altLang="ja-JP" dirty="0"/>
              <a:t>filter</a:t>
            </a:r>
          </a:p>
          <a:p>
            <a:pPr>
              <a:lnSpc>
                <a:spcPct val="110000"/>
              </a:lnSpc>
            </a:pPr>
            <a:r>
              <a:rPr kumimoji="1" lang="ja-JP" altLang="en-US" dirty="0"/>
              <a:t>で画像処理後，</a:t>
            </a:r>
            <a:r>
              <a:rPr kumimoji="1" lang="en-US" altLang="ja-JP" dirty="0">
                <a:solidFill>
                  <a:srgbClr val="FF0000"/>
                </a:solidFill>
              </a:rPr>
              <a:t>Hough</a:t>
            </a:r>
            <a:r>
              <a:rPr kumimoji="1" lang="ja-JP" altLang="en-US" dirty="0">
                <a:solidFill>
                  <a:srgbClr val="FF0000"/>
                </a:solidFill>
              </a:rPr>
              <a:t>変換</a:t>
            </a:r>
            <a:r>
              <a:rPr kumimoji="1" lang="ja-JP" altLang="en-US" dirty="0"/>
              <a:t>で円検出</a:t>
            </a:r>
          </a:p>
        </p:txBody>
      </p:sp>
      <p:pic>
        <p:nvPicPr>
          <p:cNvPr id="12" name="図 11" descr="グラフィカル ユーザー インターフェイス&#10;&#10;自動的に生成された説明">
            <a:extLst>
              <a:ext uri="{FF2B5EF4-FFF2-40B4-BE49-F238E27FC236}">
                <a16:creationId xmlns:a16="http://schemas.microsoft.com/office/drawing/2014/main" id="{A0B3C60C-86CE-468D-9794-42432F681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71" y="879950"/>
            <a:ext cx="5817804" cy="3051344"/>
          </a:xfrm>
          <a:prstGeom prst="rect">
            <a:avLst/>
          </a:prstGeom>
        </p:spPr>
      </p:pic>
      <p:sp>
        <p:nvSpPr>
          <p:cNvPr id="14" name="正方形/長方形 13">
            <a:extLst>
              <a:ext uri="{FF2B5EF4-FFF2-40B4-BE49-F238E27FC236}">
                <a16:creationId xmlns:a16="http://schemas.microsoft.com/office/drawing/2014/main" id="{F17EE9E1-FC9A-4017-A3DF-8F409EBF2E56}"/>
              </a:ext>
            </a:extLst>
          </p:cNvPr>
          <p:cNvSpPr/>
          <p:nvPr/>
        </p:nvSpPr>
        <p:spPr>
          <a:xfrm>
            <a:off x="5545179" y="5021051"/>
            <a:ext cx="2636799" cy="147287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kumimoji="1" lang="en-US" altLang="ja-JP" sz="2200" b="1" u="sng" dirty="0">
                <a:solidFill>
                  <a:schemeClr val="tx1"/>
                </a:solidFill>
              </a:rPr>
              <a:t>10</a:t>
            </a:r>
            <a:r>
              <a:rPr kumimoji="1" lang="ja-JP" altLang="en-US" sz="2200" b="1" u="sng" dirty="0">
                <a:solidFill>
                  <a:schemeClr val="tx1"/>
                </a:solidFill>
              </a:rPr>
              <a:t>分間隔</a:t>
            </a:r>
            <a:r>
              <a:rPr kumimoji="1" lang="ja-JP" altLang="en-US" sz="2200" dirty="0">
                <a:solidFill>
                  <a:schemeClr val="tx1"/>
                </a:solidFill>
              </a:rPr>
              <a:t>で落下</a:t>
            </a:r>
            <a:endParaRPr kumimoji="1" lang="en-US" altLang="ja-JP" sz="2200" dirty="0">
              <a:solidFill>
                <a:schemeClr val="tx1"/>
              </a:solidFill>
            </a:endParaRPr>
          </a:p>
          <a:p>
            <a:pPr algn="ctr">
              <a:spcBef>
                <a:spcPts val="600"/>
              </a:spcBef>
            </a:pPr>
            <a:r>
              <a:rPr kumimoji="1" lang="ja-JP" altLang="en-US" sz="2200" dirty="0">
                <a:solidFill>
                  <a:schemeClr val="tx1"/>
                </a:solidFill>
              </a:rPr>
              <a:t>⇒ 実験の再現性を</a:t>
            </a:r>
            <a:br>
              <a:rPr kumimoji="1" lang="en-US" altLang="ja-JP" sz="2200" dirty="0">
                <a:solidFill>
                  <a:schemeClr val="tx1"/>
                </a:solidFill>
              </a:rPr>
            </a:br>
            <a:r>
              <a:rPr kumimoji="1" lang="ja-JP" altLang="en-US" sz="2200" dirty="0">
                <a:solidFill>
                  <a:schemeClr val="tx1"/>
                </a:solidFill>
              </a:rPr>
              <a:t>図るため</a:t>
            </a:r>
          </a:p>
        </p:txBody>
      </p: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 presetClass="mediacall" presetSubtype="0" fill="hold" nodeType="withEffect">
                                  <p:stCondLst>
                                    <p:cond delay="0"/>
                                  </p:stCondLst>
                                  <p:childTnLst>
                                    <p:cmd type="call" cmd="playFrom(0.0)">
                                      <p:cBhvr>
                                        <p:cTn id="40"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repeatCount="indefinite" fill="hold" display="0">
                  <p:stCondLst>
                    <p:cond delay="indefinite"/>
                  </p:stCondLst>
                </p:cTn>
                <p:tgtEl>
                  <p:spTgt spid="4"/>
                </p:tgtEl>
              </p:cMediaNode>
            </p:video>
          </p:childTnLst>
        </p:cTn>
      </p:par>
    </p:tnLst>
    <p:bldLst>
      <p:bldP spid="33" grpId="0"/>
      <p:bldP spid="18" grpId="0" animBg="1"/>
      <p:bldP spid="19" grpId="0" animBg="1"/>
      <p:bldP spid="3" grpId="0"/>
      <p:bldP spid="32" grpId="0"/>
      <p:bldP spid="21" grpId="0"/>
      <p:bldP spid="22" grpId="0"/>
      <p:bldP spid="5"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テキスト&#10;&#10;自動的に生成された説明">
            <a:extLst>
              <a:ext uri="{FF2B5EF4-FFF2-40B4-BE49-F238E27FC236}">
                <a16:creationId xmlns:a16="http://schemas.microsoft.com/office/drawing/2014/main" id="{3AE830FD-E96A-4E45-8FAA-4BC9387B5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878" y="1389090"/>
            <a:ext cx="5422551" cy="5244763"/>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231506" y="1804789"/>
            <a:ext cx="3174603"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584746" y="5374767"/>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23778" y="865941"/>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3863618" y="865942"/>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mc:Choice xmlns:a14="http://schemas.microsoft.com/office/drawing/2010/main"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2328918278"/>
                  </p:ext>
                </p:extLst>
              </p:nvPr>
            </p:nvGraphicFramePr>
            <p:xfrm>
              <a:off x="9106179" y="138909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pPr algn="ctr"/>
                          <a:r>
                            <a:rPr kumimoji="1" lang="ja-JP" altLang="en-US" sz="1600" dirty="0"/>
                            <a:t>平均容器内</a:t>
                          </a:r>
                          <a:endParaRPr kumimoji="1" lang="en-US" altLang="ja-JP" sz="1600" dirty="0"/>
                        </a:p>
                        <a:p>
                          <a:pPr algn="ctr"/>
                          <a:r>
                            <a:rPr kumimoji="1" lang="ja-JP" altLang="en-US" sz="1600" dirty="0"/>
                            <a:t>圧力振幅</a:t>
                          </a:r>
                          <a:r>
                            <a:rPr kumimoji="1" lang="en-US" altLang="ja-JP" sz="1600" dirty="0"/>
                            <a:t>[kPa]</a:t>
                          </a:r>
                        </a:p>
                        <a:p>
                          <a:pPr algn="ctr"/>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Choice>
        <mc:Fallback>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2328918278"/>
                  </p:ext>
                </p:extLst>
              </p:nvPr>
            </p:nvGraphicFramePr>
            <p:xfrm>
              <a:off x="9106179" y="138909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endParaRPr lang="ja-JP"/>
                        </a:p>
                      </a:txBody>
                      <a:tcPr anchor="ctr">
                        <a:blipFill>
                          <a:blip r:embed="rId5"/>
                          <a:stretch>
                            <a:fillRect l="-65517" t="-741" r="-383" b="-323704"/>
                          </a:stretch>
                        </a:blipFill>
                      </a:tcP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Fallback>
      </mc:AlternateContent>
      <p:sp>
        <p:nvSpPr>
          <p:cNvPr id="19" name="正方形/長方形 18">
            <a:extLst>
              <a:ext uri="{FF2B5EF4-FFF2-40B4-BE49-F238E27FC236}">
                <a16:creationId xmlns:a16="http://schemas.microsoft.com/office/drawing/2014/main" id="{C4330277-AB3A-466B-8817-DC813F37A712}"/>
              </a:ext>
            </a:extLst>
          </p:cNvPr>
          <p:cNvSpPr/>
          <p:nvPr/>
        </p:nvSpPr>
        <p:spPr>
          <a:xfrm>
            <a:off x="9033062" y="4997200"/>
            <a:ext cx="2861183" cy="1141821"/>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共振状態</a:t>
            </a:r>
            <a:r>
              <a:rPr kumimoji="1" lang="ja-JP" altLang="en-US" sz="2000" dirty="0">
                <a:solidFill>
                  <a:schemeClr val="tx1"/>
                </a:solidFill>
              </a:rPr>
              <a:t>のため，</a:t>
            </a:r>
            <a:endParaRPr kumimoji="1" lang="en-US" altLang="ja-JP" sz="2000" dirty="0">
              <a:solidFill>
                <a:schemeClr val="tx1"/>
              </a:solidFill>
            </a:endParaRPr>
          </a:p>
          <a:p>
            <a:pPr algn="ctr"/>
            <a:r>
              <a:rPr kumimoji="1" lang="en-US" altLang="ja-JP" sz="2000" b="1" u="sng" dirty="0">
                <a:solidFill>
                  <a:srgbClr val="FF0000"/>
                </a:solidFill>
              </a:rPr>
              <a:t>1</a:t>
            </a:r>
            <a:r>
              <a:rPr kumimoji="1" lang="ja-JP" altLang="en-US" sz="2000" b="1" u="sng" dirty="0">
                <a:solidFill>
                  <a:srgbClr val="FF0000"/>
                </a:solidFill>
              </a:rPr>
              <a:t>気圧以上</a:t>
            </a:r>
            <a:r>
              <a:rPr kumimoji="1" lang="ja-JP" altLang="en-US" sz="2000" dirty="0">
                <a:solidFill>
                  <a:schemeClr val="tx1"/>
                </a:solidFill>
              </a:rPr>
              <a:t>の圧力振幅</a:t>
            </a:r>
          </a:p>
        </p:txBody>
      </p:sp>
      <p:cxnSp>
        <p:nvCxnSpPr>
          <p:cNvPr id="20" name="直線コネクタ 19">
            <a:extLst>
              <a:ext uri="{FF2B5EF4-FFF2-40B4-BE49-F238E27FC236}">
                <a16:creationId xmlns:a16="http://schemas.microsoft.com/office/drawing/2014/main" id="{0C27E5FF-5B9B-43AC-90A1-B13723DCABCD}"/>
              </a:ext>
            </a:extLst>
          </p:cNvPr>
          <p:cNvCxnSpPr>
            <a:cxnSpLocks/>
          </p:cNvCxnSpPr>
          <p:nvPr/>
        </p:nvCxnSpPr>
        <p:spPr>
          <a:xfrm>
            <a:off x="3626148" y="1306833"/>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9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中程度の精度で自動的に生成された説明">
            <a:extLst>
              <a:ext uri="{FF2B5EF4-FFF2-40B4-BE49-F238E27FC236}">
                <a16:creationId xmlns:a16="http://schemas.microsoft.com/office/drawing/2014/main" id="{DB9D4F2C-813F-405F-928A-E0273B099A8E}"/>
              </a:ext>
            </a:extLst>
          </p:cNvPr>
          <p:cNvPicPr>
            <a:picLocks noChangeAspect="1"/>
          </p:cNvPicPr>
          <p:nvPr/>
        </p:nvPicPr>
        <p:blipFill rotWithShape="1">
          <a:blip r:embed="rId4">
            <a:extLst>
              <a:ext uri="{28A0092B-C50C-407E-A947-70E740481C1C}">
                <a14:useLocalDpi xmlns:a14="http://schemas.microsoft.com/office/drawing/2010/main" val="0"/>
              </a:ext>
            </a:extLst>
          </a:blip>
          <a:srcRect r="14986"/>
          <a:stretch/>
        </p:blipFill>
        <p:spPr>
          <a:xfrm>
            <a:off x="-570416" y="2702375"/>
            <a:ext cx="9595674" cy="4022408"/>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3389580899"/>
              </p:ext>
            </p:extLst>
          </p:nvPr>
        </p:nvGraphicFramePr>
        <p:xfrm>
          <a:off x="9117541" y="1458289"/>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pPr algn="ctr"/>
                      <a:r>
                        <a:rPr kumimoji="1" lang="en-US" altLang="ja-JP" b="1" dirty="0"/>
                        <a:t>PAA</a:t>
                      </a:r>
                      <a:r>
                        <a:rPr kumimoji="1" lang="ja-JP" altLang="en-US" b="1" dirty="0"/>
                        <a:t>濃度</a:t>
                      </a:r>
                      <a:endParaRPr kumimoji="1" lang="en-US" altLang="ja-JP" b="1" dirty="0"/>
                    </a:p>
                    <a:p>
                      <a:pPr algn="ctr"/>
                      <a:r>
                        <a:rPr kumimoji="1" lang="en-US" altLang="ja-JP" b="1" dirty="0"/>
                        <a:t>[wt.%]</a:t>
                      </a:r>
                      <a:endParaRPr kumimoji="1" lang="ja-JP" altLang="en-US" b="1"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ct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ct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ct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ct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ct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ct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ct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652873">
            <a:off x="6397070" y="5481586"/>
            <a:ext cx="1855961" cy="369332"/>
          </a:xfrm>
          <a:prstGeom prst="rect">
            <a:avLst/>
          </a:prstGeom>
          <a:noFill/>
        </p:spPr>
        <p:txBody>
          <a:bodyPr wrap="square" rtlCol="0">
            <a:spAutoFit/>
          </a:bodyPr>
          <a:lstStyle/>
          <a:p>
            <a:r>
              <a:rPr kumimoji="1" lang="ja-JP" altLang="en-US" dirty="0">
                <a:solidFill>
                  <a:srgbClr val="FF0000"/>
                </a:solidFill>
              </a:rPr>
              <a:t>擬塑性</a:t>
            </a:r>
            <a:r>
              <a:rPr kumimoji="1" lang="en-US" altLang="ja-JP" dirty="0">
                <a:solidFill>
                  <a:srgbClr val="FF0000"/>
                </a:solidFill>
              </a:rPr>
              <a:t>(slope)</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379364" y="5300098"/>
            <a:ext cx="1738472" cy="345607"/>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31466" y="2095588"/>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計測結果</a:t>
            </a:r>
            <a:endParaRPr kumimoji="1" lang="en-US" altLang="ja-JP" sz="2400" b="1"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5">
            <a:extLst>
              <a:ext uri="{28A0092B-C50C-407E-A947-70E740481C1C}">
                <a14:useLocalDpi xmlns:a14="http://schemas.microsoft.com/office/drawing/2010/main" val="0"/>
              </a:ext>
            </a:extLst>
          </a:blip>
          <a:srcRect b="12647"/>
          <a:stretch/>
        </p:blipFill>
        <p:spPr>
          <a:xfrm>
            <a:off x="1769296" y="777949"/>
            <a:ext cx="2954787" cy="1196825"/>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5">
            <a:extLst>
              <a:ext uri="{28A0092B-C50C-407E-A947-70E740481C1C}">
                <a14:useLocalDpi xmlns:a14="http://schemas.microsoft.com/office/drawing/2010/main" val="0"/>
              </a:ext>
            </a:extLst>
          </a:blip>
          <a:srcRect l="-1674" t="87296" r="82638" b="-763"/>
          <a:stretch/>
        </p:blipFill>
        <p:spPr>
          <a:xfrm>
            <a:off x="4266556" y="1862692"/>
            <a:ext cx="518831" cy="170192"/>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1705448" y="2539036"/>
            <a:ext cx="266700" cy="1727374"/>
          </a:xfrm>
          <a:prstGeom prst="downArrow">
            <a:avLst>
              <a:gd name="adj1" fmla="val 50000"/>
              <a:gd name="adj2" fmla="val 108985"/>
            </a:avLst>
          </a:prstGeom>
          <a:no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1645650" y="2154244"/>
            <a:ext cx="405960" cy="369332"/>
          </a:xfrm>
          <a:prstGeom prst="rect">
            <a:avLst/>
          </a:prstGeom>
          <a:noFill/>
        </p:spPr>
        <p:txBody>
          <a:bodyPr wrap="square" rtlCol="0">
            <a:spAutoFit/>
          </a:bodyPr>
          <a:lstStyle/>
          <a:p>
            <a:r>
              <a:rPr kumimoji="1" lang="ja-JP" altLang="en-US" b="1"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1645650" y="4345066"/>
            <a:ext cx="405960" cy="369332"/>
          </a:xfrm>
          <a:prstGeom prst="rect">
            <a:avLst/>
          </a:prstGeom>
          <a:noFill/>
        </p:spPr>
        <p:txBody>
          <a:bodyPr wrap="square" rtlCol="0">
            <a:spAutoFit/>
          </a:bodyPr>
          <a:lstStyle/>
          <a:p>
            <a:r>
              <a:rPr kumimoji="1" lang="ja-JP" altLang="en-US" b="1" dirty="0">
                <a:solidFill>
                  <a:srgbClr val="FF0000"/>
                </a:solidFill>
              </a:rPr>
              <a:t>大</a:t>
            </a:r>
          </a:p>
        </p:txBody>
      </p:sp>
      <p:sp>
        <p:nvSpPr>
          <p:cNvPr id="18" name="正方形/長方形 17">
            <a:extLst>
              <a:ext uri="{FF2B5EF4-FFF2-40B4-BE49-F238E27FC236}">
                <a16:creationId xmlns:a16="http://schemas.microsoft.com/office/drawing/2014/main" id="{E13CB5DE-49CE-458C-9518-AA295EF22F68}"/>
              </a:ext>
            </a:extLst>
          </p:cNvPr>
          <p:cNvSpPr/>
          <p:nvPr/>
        </p:nvSpPr>
        <p:spPr>
          <a:xfrm>
            <a:off x="9104320" y="5055979"/>
            <a:ext cx="2621022" cy="1324815"/>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ja-JP" altLang="en-US" sz="2000" dirty="0">
                <a:solidFill>
                  <a:schemeClr val="tx1"/>
                </a:solidFill>
              </a:rPr>
              <a:t>溶液濃度：</a:t>
            </a:r>
            <a:r>
              <a:rPr kumimoji="1" lang="ja-JP" altLang="en-US" sz="2000" b="1" dirty="0">
                <a:solidFill>
                  <a:schemeClr val="tx1"/>
                </a:solidFill>
              </a:rPr>
              <a:t>大</a:t>
            </a:r>
            <a:endParaRPr kumimoji="1" lang="en-US" altLang="ja-JP" sz="2000" b="1" dirty="0">
              <a:solidFill>
                <a:schemeClr val="tx1"/>
              </a:solidFill>
            </a:endParaRPr>
          </a:p>
          <a:p>
            <a:pPr indent="719138">
              <a:lnSpc>
                <a:spcPct val="110000"/>
              </a:lnSpc>
            </a:pPr>
            <a:r>
              <a:rPr kumimoji="1" lang="ja-JP" altLang="en-US" sz="2000" dirty="0">
                <a:solidFill>
                  <a:schemeClr val="tx1"/>
                </a:solidFill>
              </a:rPr>
              <a:t>粘度：</a:t>
            </a:r>
            <a:r>
              <a:rPr kumimoji="1" lang="ja-JP" altLang="en-US" sz="2000" b="1" dirty="0">
                <a:solidFill>
                  <a:schemeClr val="tx1"/>
                </a:solidFill>
              </a:rPr>
              <a:t>大</a:t>
            </a:r>
            <a:endParaRPr kumimoji="1" lang="en-US" altLang="ja-JP" sz="2000" b="1" dirty="0">
              <a:solidFill>
                <a:schemeClr val="tx1"/>
              </a:solidFill>
            </a:endParaRPr>
          </a:p>
          <a:p>
            <a:pPr indent="719138">
              <a:lnSpc>
                <a:spcPct val="110000"/>
              </a:lnSpc>
            </a:pPr>
            <a:r>
              <a:rPr kumimoji="1" lang="ja-JP" altLang="en-US" sz="2000" dirty="0">
                <a:solidFill>
                  <a:schemeClr val="tx1"/>
                </a:solidFill>
              </a:rPr>
              <a:t>擬塑性：</a:t>
            </a:r>
            <a:r>
              <a:rPr kumimoji="1" lang="ja-JP" altLang="en-US" sz="2000" b="1" dirty="0">
                <a:solidFill>
                  <a:schemeClr val="tx1"/>
                </a:solidFill>
              </a:rPr>
              <a:t>大</a:t>
            </a:r>
            <a:endParaRPr kumimoji="1" lang="en-US" altLang="ja-JP" sz="2000" b="1" dirty="0">
              <a:solidFill>
                <a:schemeClr val="tx1"/>
              </a:solidFill>
            </a:endParaRPr>
          </a:p>
        </p:txBody>
      </p:sp>
      <p:pic>
        <p:nvPicPr>
          <p:cNvPr id="4" name="図 3" descr="\documentclass{article}&#10;\usepackage{amsmath}&#10;\pagestyle{empty}&#10;\begin{document}&#10;&#10;$\mu=k\cdot\dot{\gamma}^{n-1}$&#10;&#10;&#10;\end{document}" title="IguanaTex Bitmap Display">
            <a:extLst>
              <a:ext uri="{FF2B5EF4-FFF2-40B4-BE49-F238E27FC236}">
                <a16:creationId xmlns:a16="http://schemas.microsoft.com/office/drawing/2014/main" id="{B89E5FB8-28BF-4412-9041-DAF46A64EF51}"/>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545317" y="1397429"/>
            <a:ext cx="1701610" cy="339693"/>
          </a:xfrm>
          <a:prstGeom prst="rect">
            <a:avLst/>
          </a:prstGeom>
        </p:spPr>
      </p:pic>
      <p:sp>
        <p:nvSpPr>
          <p:cNvPr id="20" name="正方形/長方形 19">
            <a:extLst>
              <a:ext uri="{FF2B5EF4-FFF2-40B4-BE49-F238E27FC236}">
                <a16:creationId xmlns:a16="http://schemas.microsoft.com/office/drawing/2014/main" id="{CA58EFE3-B6A8-4B03-A27C-A2860B270B1F}"/>
              </a:ext>
            </a:extLst>
          </p:cNvPr>
          <p:cNvSpPr/>
          <p:nvPr/>
        </p:nvSpPr>
        <p:spPr>
          <a:xfrm>
            <a:off x="4960340" y="847638"/>
            <a:ext cx="1987527" cy="4248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Power-law </a:t>
            </a:r>
            <a:r>
              <a:rPr kumimoji="1" lang="ja-JP" altLang="en-US" dirty="0">
                <a:solidFill>
                  <a:schemeClr val="tx1"/>
                </a:solidFill>
              </a:rPr>
              <a:t>モデル</a:t>
            </a:r>
            <a:endParaRPr kumimoji="1" lang="en-US" altLang="ja-JP" dirty="0">
              <a:solidFill>
                <a:schemeClr val="tx1"/>
              </a:solidFill>
            </a:endParaRPr>
          </a:p>
        </p:txBody>
      </p:sp>
      <p:pic>
        <p:nvPicPr>
          <p:cNvPr id="23" name="図 22" descr="グラフィカル ユーザー インターフェイス&#10;&#10;中程度の精度で自動的に生成された説明">
            <a:extLst>
              <a:ext uri="{FF2B5EF4-FFF2-40B4-BE49-F238E27FC236}">
                <a16:creationId xmlns:a16="http://schemas.microsoft.com/office/drawing/2014/main" id="{F62DFA17-DCB5-4AAD-A108-2412CCF806BE}"/>
              </a:ext>
            </a:extLst>
          </p:cNvPr>
          <p:cNvPicPr>
            <a:picLocks noChangeAspect="1"/>
          </p:cNvPicPr>
          <p:nvPr/>
        </p:nvPicPr>
        <p:blipFill rotWithShape="1">
          <a:blip r:embed="rId4">
            <a:extLst>
              <a:ext uri="{28A0092B-C50C-407E-A947-70E740481C1C}">
                <a14:useLocalDpi xmlns:a14="http://schemas.microsoft.com/office/drawing/2010/main" val="0"/>
              </a:ext>
            </a:extLst>
          </a:blip>
          <a:srcRect l="84779" t="48808" b="29746"/>
          <a:stretch/>
        </p:blipFill>
        <p:spPr>
          <a:xfrm>
            <a:off x="5600805" y="2008812"/>
            <a:ext cx="1695502" cy="851332"/>
          </a:xfrm>
          <a:prstGeom prst="rect">
            <a:avLst/>
          </a:prstGeom>
        </p:spPr>
      </p:pic>
      <p:pic>
        <p:nvPicPr>
          <p:cNvPr id="26" name="図 25" descr="グラフィカル ユーザー インターフェイス&#10;&#10;中程度の精度で自動的に生成された説明">
            <a:extLst>
              <a:ext uri="{FF2B5EF4-FFF2-40B4-BE49-F238E27FC236}">
                <a16:creationId xmlns:a16="http://schemas.microsoft.com/office/drawing/2014/main" id="{F96DB9E4-8635-43BD-A792-425447C07AD5}"/>
              </a:ext>
            </a:extLst>
          </p:cNvPr>
          <p:cNvPicPr>
            <a:picLocks noChangeAspect="1"/>
          </p:cNvPicPr>
          <p:nvPr/>
        </p:nvPicPr>
        <p:blipFill rotWithShape="1">
          <a:blip r:embed="rId4">
            <a:extLst>
              <a:ext uri="{28A0092B-C50C-407E-A947-70E740481C1C}">
                <a14:useLocalDpi xmlns:a14="http://schemas.microsoft.com/office/drawing/2010/main" val="0"/>
              </a:ext>
            </a:extLst>
          </a:blip>
          <a:srcRect l="84779" t="70129" b="13048"/>
          <a:stretch/>
        </p:blipFill>
        <p:spPr>
          <a:xfrm>
            <a:off x="7270085" y="2018094"/>
            <a:ext cx="1695502" cy="667812"/>
          </a:xfrm>
          <a:prstGeom prst="rect">
            <a:avLst/>
          </a:prstGeom>
        </p:spPr>
      </p:pic>
      <p:cxnSp>
        <p:nvCxnSpPr>
          <p:cNvPr id="27" name="直線矢印コネクタ 26">
            <a:extLst>
              <a:ext uri="{FF2B5EF4-FFF2-40B4-BE49-F238E27FC236}">
                <a16:creationId xmlns:a16="http://schemas.microsoft.com/office/drawing/2014/main" id="{11F48FAE-8F19-4DC2-815E-13C5CEFDCD89}"/>
              </a:ext>
            </a:extLst>
          </p:cNvPr>
          <p:cNvCxnSpPr>
            <a:cxnSpLocks/>
          </p:cNvCxnSpPr>
          <p:nvPr/>
        </p:nvCxnSpPr>
        <p:spPr>
          <a:xfrm>
            <a:off x="1768620" y="4721229"/>
            <a:ext cx="2497260" cy="0"/>
          </a:xfrm>
          <a:prstGeom prst="straightConnector1">
            <a:avLst/>
          </a:prstGeom>
          <a:ln w="508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7FCE7C1-9180-48E8-BE25-256E704BA162}"/>
              </a:ext>
            </a:extLst>
          </p:cNvPr>
          <p:cNvSpPr txBox="1"/>
          <p:nvPr/>
        </p:nvSpPr>
        <p:spPr>
          <a:xfrm>
            <a:off x="1892411" y="4774103"/>
            <a:ext cx="2335010" cy="338554"/>
          </a:xfrm>
          <a:prstGeom prst="rect">
            <a:avLst/>
          </a:prstGeom>
          <a:noFill/>
          <a:ln>
            <a:noFill/>
          </a:ln>
        </p:spPr>
        <p:txBody>
          <a:bodyPr wrap="square" rtlCol="0">
            <a:spAutoFit/>
          </a:bodyPr>
          <a:lstStyle/>
          <a:p>
            <a:r>
              <a:rPr kumimoji="1" lang="en-US" altLang="ja-JP" sz="1600" dirty="0">
                <a:solidFill>
                  <a:srgbClr val="2828FE"/>
                </a:solidFill>
              </a:rPr>
              <a:t>Newtonian</a:t>
            </a:r>
            <a:r>
              <a:rPr kumimoji="1" lang="ja-JP" altLang="en-US" sz="1600" dirty="0">
                <a:solidFill>
                  <a:srgbClr val="2828FE"/>
                </a:solidFill>
              </a:rPr>
              <a:t>（粘度一定）</a:t>
            </a:r>
          </a:p>
        </p:txBody>
      </p:sp>
      <p:cxnSp>
        <p:nvCxnSpPr>
          <p:cNvPr id="31" name="直線矢印コネクタ 30">
            <a:extLst>
              <a:ext uri="{FF2B5EF4-FFF2-40B4-BE49-F238E27FC236}">
                <a16:creationId xmlns:a16="http://schemas.microsoft.com/office/drawing/2014/main" id="{AB43F7ED-0B78-44E3-95C6-9AF9D74A5AFF}"/>
              </a:ext>
            </a:extLst>
          </p:cNvPr>
          <p:cNvCxnSpPr>
            <a:cxnSpLocks/>
          </p:cNvCxnSpPr>
          <p:nvPr/>
        </p:nvCxnSpPr>
        <p:spPr>
          <a:xfrm flipV="1">
            <a:off x="5954104" y="3548971"/>
            <a:ext cx="0" cy="1394409"/>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709065-1B5E-4F05-822C-06E860FDFB30}"/>
              </a:ext>
            </a:extLst>
          </p:cNvPr>
          <p:cNvSpPr txBox="1"/>
          <p:nvPr/>
        </p:nvSpPr>
        <p:spPr>
          <a:xfrm>
            <a:off x="5359601" y="3823988"/>
            <a:ext cx="1855961" cy="646331"/>
          </a:xfrm>
          <a:prstGeom prst="rect">
            <a:avLst/>
          </a:prstGeom>
          <a:noFill/>
        </p:spPr>
        <p:txBody>
          <a:bodyPr wrap="square" rtlCol="0">
            <a:spAutoFit/>
          </a:bodyPr>
          <a:lstStyle/>
          <a:p>
            <a:r>
              <a:rPr kumimoji="1" lang="ja-JP" altLang="en-US" dirty="0">
                <a:solidFill>
                  <a:srgbClr val="FF0000"/>
                </a:solidFill>
              </a:rPr>
              <a:t>粘度</a:t>
            </a:r>
            <a:br>
              <a:rPr kumimoji="1" lang="en-US" altLang="ja-JP" dirty="0">
                <a:solidFill>
                  <a:srgbClr val="FF0000"/>
                </a:solidFill>
              </a:rPr>
            </a:br>
            <a:r>
              <a:rPr kumimoji="1" lang="ja-JP" altLang="en-US" dirty="0">
                <a:solidFill>
                  <a:srgbClr val="FF0000"/>
                </a:solidFill>
              </a:rPr>
              <a:t>上昇</a:t>
            </a:r>
          </a:p>
        </p:txBody>
      </p:sp>
      <p:sp>
        <p:nvSpPr>
          <p:cNvPr id="3" name="左中かっこ 2">
            <a:extLst>
              <a:ext uri="{FF2B5EF4-FFF2-40B4-BE49-F238E27FC236}">
                <a16:creationId xmlns:a16="http://schemas.microsoft.com/office/drawing/2014/main" id="{F9EF6DDC-39D3-448F-85B6-AF1AFA7D812E}"/>
              </a:ext>
            </a:extLst>
          </p:cNvPr>
          <p:cNvSpPr/>
          <p:nvPr/>
        </p:nvSpPr>
        <p:spPr>
          <a:xfrm>
            <a:off x="9695617" y="5532690"/>
            <a:ext cx="154113" cy="693450"/>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par>
                          <p:cTn id="33" fill="hold">
                            <p:stCondLst>
                              <p:cond delay="500"/>
                            </p:stCondLst>
                            <p:childTnLst>
                              <p:par>
                                <p:cTn id="34" presetID="10" presetClass="entr" presetSubtype="0" fill="hold" nodeType="after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500"/>
                            </p:stCondLst>
                            <p:childTnLst>
                              <p:par>
                                <p:cTn id="52" presetID="10" presetClass="entr" presetSubtype="0" fill="hold" grpId="0" nodeType="afterEffect">
                                  <p:stCondLst>
                                    <p:cond delay="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11" grpId="0" animBg="1"/>
      <p:bldP spid="12" grpId="0"/>
      <p:bldP spid="13" grpId="0"/>
      <p:bldP spid="18" grpId="0" animBg="1"/>
      <p:bldP spid="20" grpId="0" animBg="1"/>
      <p:bldP spid="28" grpId="0"/>
      <p:bldP spid="3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50B3D2C-B9D2-4FA8-82B0-5ADD67DBC7BB}"/>
              </a:ext>
            </a:extLst>
          </p:cNvPr>
          <p:cNvPicPr>
            <a:picLocks noChangeAspect="1"/>
          </p:cNvPicPr>
          <p:nvPr/>
        </p:nvPicPr>
        <p:blipFill rotWithShape="1">
          <a:blip r:embed="rId9">
            <a:extLst>
              <a:ext uri="{28A0092B-C50C-407E-A947-70E740481C1C}">
                <a14:useLocalDpi xmlns:a14="http://schemas.microsoft.com/office/drawing/2010/main" val="0"/>
              </a:ext>
            </a:extLst>
          </a:blip>
          <a:srcRect l="1381" t="15267" r="-1381" b="-1552"/>
          <a:stretch/>
        </p:blipFill>
        <p:spPr>
          <a:xfrm>
            <a:off x="5506236" y="935531"/>
            <a:ext cx="6685764" cy="4360984"/>
          </a:xfrm>
          <a:prstGeom prst="rect">
            <a:avLst/>
          </a:prstGeom>
        </p:spPr>
      </p:pic>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高速化に対する粘度の影響</a:t>
            </a:r>
            <a:endParaRPr kumimoji="1" lang="ja-JP" altLang="en-US" dirty="0"/>
          </a:p>
        </p:txBody>
      </p:sp>
      <p:pic>
        <p:nvPicPr>
          <p:cNvPr id="7" name="図 6" descr="ゲームの画面&#10;&#10;中程度の精度で自動的に生成された説明">
            <a:extLst>
              <a:ext uri="{FF2B5EF4-FFF2-40B4-BE49-F238E27FC236}">
                <a16:creationId xmlns:a16="http://schemas.microsoft.com/office/drawing/2014/main" id="{DFC20D7E-90C2-44C6-9E57-539F0535A33E}"/>
              </a:ext>
            </a:extLst>
          </p:cNvPr>
          <p:cNvPicPr>
            <a:picLocks noChangeAspect="1"/>
          </p:cNvPicPr>
          <p:nvPr/>
        </p:nvPicPr>
        <p:blipFill rotWithShape="1">
          <a:blip r:embed="rId10">
            <a:extLst>
              <a:ext uri="{28A0092B-C50C-407E-A947-70E740481C1C}">
                <a14:useLocalDpi xmlns:a14="http://schemas.microsoft.com/office/drawing/2010/main" val="0"/>
              </a:ext>
            </a:extLst>
          </a:blip>
          <a:srcRect l="74210" t="73144" r="-673" b="12705"/>
          <a:stretch/>
        </p:blipFill>
        <p:spPr>
          <a:xfrm>
            <a:off x="9115709" y="5389298"/>
            <a:ext cx="2830236" cy="951529"/>
          </a:xfrm>
          <a:prstGeom prst="rect">
            <a:avLst/>
          </a:prstGeom>
        </p:spPr>
      </p:pic>
      <p:pic>
        <p:nvPicPr>
          <p:cNvPr id="14" name="図 13" descr="\documentclass{article}&#10;\usepackage{amsmath}&#10;\pagestyle{empty}&#10;\begin{document}&#10;\begin{equation*}&#10;\frac{U_\text{on}}{U_\text{off}}-1 \sim \left(\Delta\rho{}\right)^{\frac{n-1}{n}}&#10;\end{equation*}&#10;\end{document}" title="IguanaTex Bitmap Display">
            <a:extLst>
              <a:ext uri="{FF2B5EF4-FFF2-40B4-BE49-F238E27FC236}">
                <a16:creationId xmlns:a16="http://schemas.microsoft.com/office/drawing/2014/main" id="{1A367767-AE75-45AE-9A28-37973842E04D}"/>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806485" y="4028464"/>
            <a:ext cx="2958933" cy="778667"/>
          </a:xfrm>
          <a:prstGeom prst="rect">
            <a:avLst/>
          </a:prstGeom>
        </p:spPr>
      </p:pic>
      <p:cxnSp>
        <p:nvCxnSpPr>
          <p:cNvPr id="15" name="直線矢印コネクタ 14">
            <a:extLst>
              <a:ext uri="{FF2B5EF4-FFF2-40B4-BE49-F238E27FC236}">
                <a16:creationId xmlns:a16="http://schemas.microsoft.com/office/drawing/2014/main" id="{2A50E04D-0966-44F5-9BF6-B53499B543C0}"/>
              </a:ext>
            </a:extLst>
          </p:cNvPr>
          <p:cNvCxnSpPr>
            <a:cxnSpLocks/>
          </p:cNvCxnSpPr>
          <p:nvPr/>
        </p:nvCxnSpPr>
        <p:spPr>
          <a:xfrm flipV="1">
            <a:off x="6376824" y="3285934"/>
            <a:ext cx="1297858" cy="619432"/>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5590259-F054-45EC-ABFD-8C6B4ADEDCCE}"/>
              </a:ext>
            </a:extLst>
          </p:cNvPr>
          <p:cNvCxnSpPr>
            <a:cxnSpLocks/>
          </p:cNvCxnSpPr>
          <p:nvPr/>
        </p:nvCxnSpPr>
        <p:spPr>
          <a:xfrm>
            <a:off x="8456329" y="1927411"/>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A950649-4425-433E-8CB4-0B4554AECA77}"/>
              </a:ext>
            </a:extLst>
          </p:cNvPr>
          <p:cNvCxnSpPr>
            <a:cxnSpLocks/>
          </p:cNvCxnSpPr>
          <p:nvPr/>
        </p:nvCxnSpPr>
        <p:spPr>
          <a:xfrm>
            <a:off x="10407446" y="1758428"/>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DA9B2F3-713A-486E-9437-5DF2BF83DF0A}"/>
              </a:ext>
            </a:extLst>
          </p:cNvPr>
          <p:cNvCxnSpPr>
            <a:cxnSpLocks/>
          </p:cNvCxnSpPr>
          <p:nvPr/>
        </p:nvCxnSpPr>
        <p:spPr>
          <a:xfrm>
            <a:off x="10451565" y="4032952"/>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FABA3AE-A674-4C7D-83DB-6B2C4DA40584}"/>
              </a:ext>
            </a:extLst>
          </p:cNvPr>
          <p:cNvCxnSpPr>
            <a:cxnSpLocks/>
          </p:cNvCxnSpPr>
          <p:nvPr/>
        </p:nvCxnSpPr>
        <p:spPr>
          <a:xfrm>
            <a:off x="8492586" y="3992520"/>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7BBCF9D-4C1B-4193-9CC8-7C0925C5103F}"/>
              </a:ext>
            </a:extLst>
          </p:cNvPr>
          <p:cNvCxnSpPr>
            <a:cxnSpLocks/>
          </p:cNvCxnSpPr>
          <p:nvPr/>
        </p:nvCxnSpPr>
        <p:spPr>
          <a:xfrm>
            <a:off x="6424549" y="2179782"/>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pic>
        <p:nvPicPr>
          <p:cNvPr id="6" name="図 5" descr="\documentclass{article}&#10;\usepackage{amsmath}&#10;\pagestyle{empty}&#10;\begin{document}&#10;\begin{equation*}&#10;\frac{U_\text{on}}{U_\text{off}}-1 \sim \left(\frac{\Delta\rho{}g}{3}\right)^{\frac{n-1}{n}}\cdot\frac{2-n}{n}\cdot\frac{\delta}{\mu_{ABL}}\cdot\left(\frac{k}{a}\right)^{\frac{1}{n}}&#10;\end{equation*}&#10;\end{document}" title="IguanaTex Bitmap Display">
            <a:extLst>
              <a:ext uri="{FF2B5EF4-FFF2-40B4-BE49-F238E27FC236}">
                <a16:creationId xmlns:a16="http://schemas.microsoft.com/office/drawing/2014/main" id="{6DD8913B-E2C6-498A-BEB6-67D8C15CF93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0657" y="2950086"/>
            <a:ext cx="4855315" cy="671695"/>
          </a:xfrm>
          <a:prstGeom prst="rect">
            <a:avLst/>
          </a:prstGeom>
        </p:spPr>
      </p:pic>
      <p:grpSp>
        <p:nvGrpSpPr>
          <p:cNvPr id="12" name="グループ化 11">
            <a:extLst>
              <a:ext uri="{FF2B5EF4-FFF2-40B4-BE49-F238E27FC236}">
                <a16:creationId xmlns:a16="http://schemas.microsoft.com/office/drawing/2014/main" id="{729D8548-BA47-46A4-838B-C62F64F40D29}"/>
              </a:ext>
            </a:extLst>
          </p:cNvPr>
          <p:cNvGrpSpPr/>
          <p:nvPr/>
        </p:nvGrpSpPr>
        <p:grpSpPr>
          <a:xfrm>
            <a:off x="484280" y="1478795"/>
            <a:ext cx="5101271" cy="1357543"/>
            <a:chOff x="484280" y="1478795"/>
            <a:chExt cx="5101271" cy="1357543"/>
          </a:xfrm>
        </p:grpSpPr>
        <p:grpSp>
          <p:nvGrpSpPr>
            <p:cNvPr id="11" name="グループ化 10">
              <a:extLst>
                <a:ext uri="{FF2B5EF4-FFF2-40B4-BE49-F238E27FC236}">
                  <a16:creationId xmlns:a16="http://schemas.microsoft.com/office/drawing/2014/main" id="{75906458-59AD-4C64-84FD-125D19ECC68C}"/>
                </a:ext>
              </a:extLst>
            </p:cNvPr>
            <p:cNvGrpSpPr/>
            <p:nvPr>
              <p:custDataLst>
                <p:tags r:id="rId3"/>
              </p:custDataLst>
            </p:nvPr>
          </p:nvGrpSpPr>
          <p:grpSpPr>
            <a:xfrm>
              <a:off x="772838" y="1478795"/>
              <a:ext cx="4812713" cy="1260406"/>
              <a:chOff x="772838" y="1478795"/>
              <a:chExt cx="4812713" cy="1260406"/>
            </a:xfrm>
          </p:grpSpPr>
          <p:pic>
            <p:nvPicPr>
              <p:cNvPr id="10" name="図 9" descr="\documentclass{article}&#10;\usepackage{color}&#10;\usepackage{amsmath}&#10;\pagestyle{empty}&#10;\begin{document}&#10;\begin{equation*}&#10;\frac{U_\text{on}}{U_\text{off}}-1\sim\frac{\mu_\text{U}}{\mu_\text{ABL}}\frac{\delta}{a}&#10;\end{equation*}&#10;\end{document}" title="IguanaTex Bitmap Display">
                <a:extLst>
                  <a:ext uri="{FF2B5EF4-FFF2-40B4-BE49-F238E27FC236}">
                    <a16:creationId xmlns:a16="http://schemas.microsoft.com/office/drawing/2014/main" id="{8CD4B209-20AE-4B6D-AC19-8C909C5E433D}"/>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72838" y="2219292"/>
                <a:ext cx="1814880" cy="519909"/>
              </a:xfrm>
              <a:prstGeom prst="rect">
                <a:avLst/>
              </a:prstGeom>
            </p:spPr>
          </p:pic>
          <p:pic>
            <p:nvPicPr>
              <p:cNvPr id="47" name="図 46"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8FFBA131-4DD6-4014-A45A-EB5897DFF6B3}"/>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80036" y="1494570"/>
                <a:ext cx="1942457" cy="593986"/>
              </a:xfrm>
              <a:prstGeom prst="rect">
                <a:avLst/>
              </a:prstGeom>
            </p:spPr>
          </p:pic>
          <p:pic>
            <p:nvPicPr>
              <p:cNvPr id="45" name="図 44"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D66D16F1-DFB3-4AC1-AD94-18DF686AE6F3}"/>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2885865" y="1478795"/>
                <a:ext cx="2699686" cy="625537"/>
              </a:xfrm>
              <a:prstGeom prst="rect">
                <a:avLst/>
              </a:prstGeom>
            </p:spPr>
          </p:pic>
        </p:grpSp>
        <p:sp>
          <p:nvSpPr>
            <p:cNvPr id="49" name="左中かっこ 48">
              <a:extLst>
                <a:ext uri="{FF2B5EF4-FFF2-40B4-BE49-F238E27FC236}">
                  <a16:creationId xmlns:a16="http://schemas.microsoft.com/office/drawing/2014/main" id="{E769448C-EFFB-4293-86FD-B358A77A42E7}"/>
                </a:ext>
              </a:extLst>
            </p:cNvPr>
            <p:cNvSpPr/>
            <p:nvPr/>
          </p:nvSpPr>
          <p:spPr>
            <a:xfrm>
              <a:off x="484280" y="1523225"/>
              <a:ext cx="214070" cy="1313113"/>
            </a:xfrm>
            <a:prstGeom prst="leftBrace">
              <a:avLst>
                <a:gd name="adj1" fmla="val 35030"/>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326CEEA5-616E-465C-8C69-A7BE1FACC20B}"/>
              </a:ext>
            </a:extLst>
          </p:cNvPr>
          <p:cNvSpPr/>
          <p:nvPr/>
        </p:nvSpPr>
        <p:spPr>
          <a:xfrm>
            <a:off x="254000" y="837621"/>
            <a:ext cx="4532477"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高速化度合への密度差の寄与</a:t>
            </a:r>
            <a:endParaRPr kumimoji="1" lang="en-US" altLang="ja-JP" sz="2400" b="1" dirty="0">
              <a:solidFill>
                <a:schemeClr val="tx1"/>
              </a:solidFill>
            </a:endParaRPr>
          </a:p>
        </p:txBody>
      </p:sp>
      <p:sp>
        <p:nvSpPr>
          <p:cNvPr id="54" name="テキスト ボックス 53">
            <a:extLst>
              <a:ext uri="{FF2B5EF4-FFF2-40B4-BE49-F238E27FC236}">
                <a16:creationId xmlns:a16="http://schemas.microsoft.com/office/drawing/2014/main" id="{E06D7106-0919-48AB-8D5E-9F0D510510D9}"/>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55" name="テキスト ボックス 54">
            <a:extLst>
              <a:ext uri="{FF2B5EF4-FFF2-40B4-BE49-F238E27FC236}">
                <a16:creationId xmlns:a16="http://schemas.microsoft.com/office/drawing/2014/main" id="{1D4295D5-0916-41F5-B1AC-168F9C467B89}"/>
              </a:ext>
            </a:extLst>
          </p:cNvPr>
          <p:cNvSpPr txBox="1"/>
          <p:nvPr/>
        </p:nvSpPr>
        <p:spPr>
          <a:xfrm>
            <a:off x="655428" y="3116023"/>
            <a:ext cx="546277" cy="400110"/>
          </a:xfrm>
          <a:prstGeom prst="rect">
            <a:avLst/>
          </a:prstGeom>
          <a:noFill/>
        </p:spPr>
        <p:txBody>
          <a:bodyPr wrap="square" rtlCol="0">
            <a:spAutoFit/>
          </a:bodyPr>
          <a:lstStyle/>
          <a:p>
            <a:r>
              <a:rPr kumimoji="1" lang="ja-JP" altLang="en-US" sz="2000" b="1" dirty="0"/>
              <a:t>⇒</a:t>
            </a:r>
          </a:p>
        </p:txBody>
      </p:sp>
      <p:sp>
        <p:nvSpPr>
          <p:cNvPr id="58" name="正方形/長方形 57">
            <a:extLst>
              <a:ext uri="{FF2B5EF4-FFF2-40B4-BE49-F238E27FC236}">
                <a16:creationId xmlns:a16="http://schemas.microsoft.com/office/drawing/2014/main" id="{B404E11C-05CF-438A-8950-2A9F3E71BF04}"/>
              </a:ext>
            </a:extLst>
          </p:cNvPr>
          <p:cNvSpPr/>
          <p:nvPr/>
        </p:nvSpPr>
        <p:spPr>
          <a:xfrm>
            <a:off x="1512602" y="3855017"/>
            <a:ext cx="3374272" cy="1109413"/>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410D8CF-00F1-4E4B-82CA-A18CFE7E67AD}"/>
              </a:ext>
            </a:extLst>
          </p:cNvPr>
          <p:cNvSpPr/>
          <p:nvPr/>
        </p:nvSpPr>
        <p:spPr>
          <a:xfrm>
            <a:off x="990600" y="5629033"/>
            <a:ext cx="7695750" cy="770128"/>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400" dirty="0">
                <a:solidFill>
                  <a:schemeClr val="tx1"/>
                </a:solidFill>
              </a:rPr>
              <a:t>PAA</a:t>
            </a:r>
            <a:r>
              <a:rPr kumimoji="1" lang="ja-JP" altLang="en-US" sz="2400" dirty="0">
                <a:solidFill>
                  <a:schemeClr val="tx1"/>
                </a:solidFill>
              </a:rPr>
              <a:t>濃度 </a:t>
            </a:r>
            <a:r>
              <a:rPr kumimoji="1" lang="en-US" altLang="ja-JP" sz="2400" dirty="0">
                <a:solidFill>
                  <a:schemeClr val="tx1"/>
                </a:solidFill>
              </a:rPr>
              <a:t>1.0wt.%</a:t>
            </a:r>
            <a:r>
              <a:rPr kumimoji="1" lang="ja-JP" altLang="en-US" sz="2400" dirty="0">
                <a:solidFill>
                  <a:schemeClr val="tx1"/>
                </a:solidFill>
              </a:rPr>
              <a:t>のみ</a:t>
            </a:r>
            <a:r>
              <a:rPr kumimoji="1" lang="ja-JP" altLang="en-US" sz="2400" b="1" dirty="0">
                <a:solidFill>
                  <a:srgbClr val="FF0000"/>
                </a:solidFill>
              </a:rPr>
              <a:t>正の相関</a:t>
            </a:r>
            <a:r>
              <a:rPr kumimoji="1" lang="ja-JP" altLang="en-US" sz="2400" b="1" dirty="0">
                <a:solidFill>
                  <a:srgbClr val="2828FE"/>
                </a:solidFill>
              </a:rPr>
              <a:t> </a:t>
            </a:r>
            <a:r>
              <a:rPr kumimoji="1" lang="ja-JP" altLang="en-US" sz="2400" dirty="0">
                <a:solidFill>
                  <a:schemeClr val="tx1"/>
                </a:solidFill>
              </a:rPr>
              <a:t>⇒ </a:t>
            </a:r>
            <a:r>
              <a:rPr kumimoji="1" lang="ja-JP" altLang="en-US" sz="2400" b="1" u="sng" dirty="0">
                <a:solidFill>
                  <a:schemeClr val="tx1"/>
                </a:solidFill>
              </a:rPr>
              <a:t>密度差以外</a:t>
            </a:r>
            <a:r>
              <a:rPr kumimoji="1" lang="ja-JP" altLang="en-US" sz="2400" dirty="0">
                <a:solidFill>
                  <a:schemeClr val="tx1"/>
                </a:solidFill>
              </a:rPr>
              <a:t>の要因？</a:t>
            </a:r>
          </a:p>
        </p:txBody>
      </p:sp>
    </p:spTree>
    <p:extLst>
      <p:ext uri="{BB962C8B-B14F-4D97-AF65-F5344CB8AC3E}">
        <p14:creationId xmlns:p14="http://schemas.microsoft.com/office/powerpoint/2010/main" val="35994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up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500"/>
                                        <p:tgtEl>
                                          <p:spTgt spid="21"/>
                                        </p:tgtEl>
                                      </p:cBhvr>
                                    </p:animEffect>
                                  </p:childTnLst>
                                </p:cTn>
                              </p:par>
                              <p:par>
                                <p:cTn id="37" presetID="18" presetClass="entr" presetSubtype="6"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trips(downRight)">
                                      <p:cBhvr>
                                        <p:cTn id="39" dur="500"/>
                                        <p:tgtEl>
                                          <p:spTgt spid="22"/>
                                        </p:tgtEl>
                                      </p:cBhvr>
                                    </p:animEffect>
                                  </p:childTnLst>
                                </p:cTn>
                              </p:par>
                              <p:par>
                                <p:cTn id="40" presetID="18" presetClass="entr" presetSubtype="6"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strips(downRight)">
                                      <p:cBhvr>
                                        <p:cTn id="42" dur="500"/>
                                        <p:tgtEl>
                                          <p:spTgt spid="18"/>
                                        </p:tgtEl>
                                      </p:cBhvr>
                                    </p:animEffect>
                                  </p:childTnLst>
                                </p:cTn>
                              </p:par>
                            </p:childTnLst>
                          </p:cTn>
                        </p:par>
                        <p:par>
                          <p:cTn id="43" fill="hold">
                            <p:stCondLst>
                              <p:cond delay="500"/>
                            </p:stCondLst>
                            <p:childTnLst>
                              <p:par>
                                <p:cTn id="44" presetID="12" presetClass="entr" presetSubtype="8"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right)">
                                      <p:cBhvr>
                                        <p:cTn id="47" dur="500"/>
                                        <p:tgtEl>
                                          <p:spTgt spid="25"/>
                                        </p:tgtEl>
                                      </p:cBhvr>
                                    </p:animEffect>
                                  </p:childTnLst>
                                </p:cTn>
                              </p:par>
                              <p:par>
                                <p:cTn id="48" presetID="12" presetClass="entr" presetSubtype="8"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p:tgtEl>
                                          <p:spTgt spid="23"/>
                                        </p:tgtEl>
                                        <p:attrNameLst>
                                          <p:attrName>ppt_x</p:attrName>
                                        </p:attrNameLst>
                                      </p:cBhvr>
                                      <p:tavLst>
                                        <p:tav tm="0">
                                          <p:val>
                                            <p:strVal val="#ppt_x-#ppt_w*1.125000"/>
                                          </p:val>
                                        </p:tav>
                                        <p:tav tm="100000">
                                          <p:val>
                                            <p:strVal val="#ppt_x"/>
                                          </p:val>
                                        </p:tav>
                                      </p:tavLst>
                                    </p:anim>
                                    <p:animEffect transition="in" filter="wipe(righ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barn(inVertical)">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高速化に対する溶液濃度の影響</a:t>
            </a:r>
            <a:endParaRPr kumimoji="1" lang="ja-JP" altLang="en-US" dirty="0"/>
          </a:p>
        </p:txBody>
      </p:sp>
      <p:pic>
        <p:nvPicPr>
          <p:cNvPr id="5" name="図 4"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20D78DDE-51CE-440A-80B1-5599C662171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48742" y="3139817"/>
            <a:ext cx="4663084" cy="705238"/>
          </a:xfrm>
          <a:prstGeom prst="rect">
            <a:avLst/>
          </a:prstGeom>
        </p:spPr>
      </p:pic>
      <p:grpSp>
        <p:nvGrpSpPr>
          <p:cNvPr id="15" name="グループ化 14">
            <a:extLst>
              <a:ext uri="{FF2B5EF4-FFF2-40B4-BE49-F238E27FC236}">
                <a16:creationId xmlns:a16="http://schemas.microsoft.com/office/drawing/2014/main" id="{CAC1B84A-9559-428E-A1F1-57BF07A5D368}"/>
              </a:ext>
            </a:extLst>
          </p:cNvPr>
          <p:cNvGrpSpPr/>
          <p:nvPr/>
        </p:nvGrpSpPr>
        <p:grpSpPr>
          <a:xfrm>
            <a:off x="509629" y="1463278"/>
            <a:ext cx="5075922" cy="1313113"/>
            <a:chOff x="593819" y="1319088"/>
            <a:chExt cx="5075922" cy="1313113"/>
          </a:xfrm>
        </p:grpSpPr>
        <p:grpSp>
          <p:nvGrpSpPr>
            <p:cNvPr id="16" name="グループ化 15">
              <a:extLst>
                <a:ext uri="{FF2B5EF4-FFF2-40B4-BE49-F238E27FC236}">
                  <a16:creationId xmlns:a16="http://schemas.microsoft.com/office/drawing/2014/main" id="{AFD957B7-EA6E-444C-AB2B-B488719DC8C6}"/>
                </a:ext>
              </a:extLst>
            </p:cNvPr>
            <p:cNvGrpSpPr/>
            <p:nvPr/>
          </p:nvGrpSpPr>
          <p:grpSpPr>
            <a:xfrm>
              <a:off x="864226" y="1334605"/>
              <a:ext cx="4805515" cy="1220896"/>
              <a:chOff x="863601" y="906916"/>
              <a:chExt cx="4805515" cy="1220896"/>
            </a:xfrm>
          </p:grpSpPr>
          <p:pic>
            <p:nvPicPr>
              <p:cNvPr id="18" name="図 17"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6EEB815D-C05F-4BBE-9024-2DF145E267FF}"/>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3601" y="1607903"/>
                <a:ext cx="1422548" cy="519909"/>
              </a:xfrm>
              <a:prstGeom prst="rect">
                <a:avLst/>
              </a:prstGeom>
            </p:spPr>
          </p:pic>
          <p:pic>
            <p:nvPicPr>
              <p:cNvPr id="19" name="図 18"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C3248C57-E512-4E3C-A1FE-D9FCC5CBDCAE}"/>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3601" y="922691"/>
                <a:ext cx="1942457" cy="593986"/>
              </a:xfrm>
              <a:prstGeom prst="rect">
                <a:avLst/>
              </a:prstGeom>
            </p:spPr>
          </p:pic>
          <p:pic>
            <p:nvPicPr>
              <p:cNvPr id="20" name="図 19"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3DC4B648-3026-4841-989E-2B8541DFA38A}"/>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2969430" y="906916"/>
                <a:ext cx="2699686" cy="625537"/>
              </a:xfrm>
              <a:prstGeom prst="rect">
                <a:avLst/>
              </a:prstGeom>
            </p:spPr>
          </p:pic>
        </p:grpSp>
        <p:sp>
          <p:nvSpPr>
            <p:cNvPr id="17" name="左中かっこ 16">
              <a:extLst>
                <a:ext uri="{FF2B5EF4-FFF2-40B4-BE49-F238E27FC236}">
                  <a16:creationId xmlns:a16="http://schemas.microsoft.com/office/drawing/2014/main" id="{90FA6C6D-3DBD-4369-8EE6-3291916C4817}"/>
                </a:ext>
              </a:extLst>
            </p:cNvPr>
            <p:cNvSpPr/>
            <p:nvPr/>
          </p:nvSpPr>
          <p:spPr>
            <a:xfrm>
              <a:off x="593819" y="1319088"/>
              <a:ext cx="214070" cy="1313113"/>
            </a:xfrm>
            <a:prstGeom prst="leftBrace">
              <a:avLst>
                <a:gd name="adj1" fmla="val 3503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29CB5A15-87C8-4DC0-B7AC-4D1B3AD856EB}"/>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22" name="正方形/長方形 21">
            <a:extLst>
              <a:ext uri="{FF2B5EF4-FFF2-40B4-BE49-F238E27FC236}">
                <a16:creationId xmlns:a16="http://schemas.microsoft.com/office/drawing/2014/main" id="{810DB44B-7EA7-4E51-B8C9-27CAB2F55959}"/>
              </a:ext>
            </a:extLst>
          </p:cNvPr>
          <p:cNvSpPr/>
          <p:nvPr/>
        </p:nvSpPr>
        <p:spPr>
          <a:xfrm>
            <a:off x="254000" y="837621"/>
            <a:ext cx="4848942"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高速化度合への溶液特性の寄与</a:t>
            </a:r>
            <a:endParaRPr kumimoji="1" lang="en-US" altLang="ja-JP" sz="2400" b="1" dirty="0">
              <a:solidFill>
                <a:schemeClr val="tx1"/>
              </a:solidFill>
            </a:endParaRPr>
          </a:p>
        </p:txBody>
      </p:sp>
      <p:pic>
        <p:nvPicPr>
          <p:cNvPr id="4" name="図 3" descr="ダイアグラム&#10;&#10;自動的に生成された説明">
            <a:extLst>
              <a:ext uri="{FF2B5EF4-FFF2-40B4-BE49-F238E27FC236}">
                <a16:creationId xmlns:a16="http://schemas.microsoft.com/office/drawing/2014/main" id="{DEEDE7E7-136B-475C-AF54-C1E7F08342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53" y="4345316"/>
            <a:ext cx="5979635" cy="2365730"/>
          </a:xfrm>
          <a:prstGeom prst="rect">
            <a:avLst/>
          </a:prstGeom>
        </p:spPr>
      </p:pic>
      <p:sp>
        <p:nvSpPr>
          <p:cNvPr id="23" name="正方形/長方形 22">
            <a:extLst>
              <a:ext uri="{FF2B5EF4-FFF2-40B4-BE49-F238E27FC236}">
                <a16:creationId xmlns:a16="http://schemas.microsoft.com/office/drawing/2014/main" id="{3B4D8C3B-7564-4DD5-ACFE-C37ECAC48D03}"/>
              </a:ext>
            </a:extLst>
          </p:cNvPr>
          <p:cNvSpPr/>
          <p:nvPr/>
        </p:nvSpPr>
        <p:spPr>
          <a:xfrm>
            <a:off x="591905" y="3058055"/>
            <a:ext cx="5118303" cy="1051884"/>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9460545D-520C-457C-A25E-9C395C34AB76}"/>
              </a:ext>
            </a:extLst>
          </p:cNvPr>
          <p:cNvCxnSpPr>
            <a:cxnSpLocks/>
          </p:cNvCxnSpPr>
          <p:nvPr/>
        </p:nvCxnSpPr>
        <p:spPr>
          <a:xfrm flipV="1">
            <a:off x="780036" y="5387506"/>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5079D1F-C57B-47E8-926B-DCE50A9DAF75}"/>
              </a:ext>
            </a:extLst>
          </p:cNvPr>
          <p:cNvCxnSpPr>
            <a:cxnSpLocks/>
          </p:cNvCxnSpPr>
          <p:nvPr/>
        </p:nvCxnSpPr>
        <p:spPr>
          <a:xfrm flipV="1">
            <a:off x="1954172" y="5483337"/>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0F75DE3-8803-4A4C-945B-0C21F7A368FA}"/>
              </a:ext>
            </a:extLst>
          </p:cNvPr>
          <p:cNvCxnSpPr>
            <a:cxnSpLocks/>
          </p:cNvCxnSpPr>
          <p:nvPr/>
        </p:nvCxnSpPr>
        <p:spPr>
          <a:xfrm flipV="1">
            <a:off x="3286618" y="5408349"/>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9F15595-E5F4-4FE1-A0A8-C0D146DC537F}"/>
              </a:ext>
            </a:extLst>
          </p:cNvPr>
          <p:cNvCxnSpPr>
            <a:cxnSpLocks/>
          </p:cNvCxnSpPr>
          <p:nvPr/>
        </p:nvCxnSpPr>
        <p:spPr>
          <a:xfrm flipV="1">
            <a:off x="4619064" y="5528181"/>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AFCF74C-7AB2-4DA1-AA2E-7288DC33C2F8}"/>
              </a:ext>
            </a:extLst>
          </p:cNvPr>
          <p:cNvCxnSpPr>
            <a:cxnSpLocks/>
          </p:cNvCxnSpPr>
          <p:nvPr/>
        </p:nvCxnSpPr>
        <p:spPr>
          <a:xfrm>
            <a:off x="1491310" y="4932595"/>
            <a:ext cx="431465" cy="655648"/>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C62FFA7-9DA4-4CA4-A395-671D86D5BD3A}"/>
              </a:ext>
            </a:extLst>
          </p:cNvPr>
          <p:cNvCxnSpPr>
            <a:cxnSpLocks/>
          </p:cNvCxnSpPr>
          <p:nvPr/>
        </p:nvCxnSpPr>
        <p:spPr>
          <a:xfrm>
            <a:off x="2790393" y="5363430"/>
            <a:ext cx="407632" cy="619432"/>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97048BC-6ED9-479C-8287-AF80E765C6E9}"/>
              </a:ext>
            </a:extLst>
          </p:cNvPr>
          <p:cNvCxnSpPr>
            <a:cxnSpLocks/>
          </p:cNvCxnSpPr>
          <p:nvPr/>
        </p:nvCxnSpPr>
        <p:spPr>
          <a:xfrm>
            <a:off x="4105388" y="5170211"/>
            <a:ext cx="431465" cy="655648"/>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EA19FB2E-B7E5-4455-AEB1-0F1B656E58F0}"/>
              </a:ext>
            </a:extLst>
          </p:cNvPr>
          <p:cNvCxnSpPr>
            <a:cxnSpLocks/>
          </p:cNvCxnSpPr>
          <p:nvPr/>
        </p:nvCxnSpPr>
        <p:spPr>
          <a:xfrm>
            <a:off x="5395973" y="5528181"/>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pic>
        <p:nvPicPr>
          <p:cNvPr id="44" name="図 43" descr="ダイアグラム が含まれている画像&#10;&#10;自動的に生成された説明">
            <a:extLst>
              <a:ext uri="{FF2B5EF4-FFF2-40B4-BE49-F238E27FC236}">
                <a16:creationId xmlns:a16="http://schemas.microsoft.com/office/drawing/2014/main" id="{95CAEEC5-B704-4785-B18E-AB1376438A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8923" y="617947"/>
            <a:ext cx="4966197" cy="4966197"/>
          </a:xfrm>
          <a:prstGeom prst="rect">
            <a:avLst/>
          </a:prstGeom>
        </p:spPr>
      </p:pic>
      <p:grpSp>
        <p:nvGrpSpPr>
          <p:cNvPr id="53" name="グループ化 52">
            <a:extLst>
              <a:ext uri="{FF2B5EF4-FFF2-40B4-BE49-F238E27FC236}">
                <a16:creationId xmlns:a16="http://schemas.microsoft.com/office/drawing/2014/main" id="{977968C9-C3C2-4F76-9E78-E3A36086339F}"/>
              </a:ext>
            </a:extLst>
          </p:cNvPr>
          <p:cNvGrpSpPr/>
          <p:nvPr/>
        </p:nvGrpSpPr>
        <p:grpSpPr>
          <a:xfrm>
            <a:off x="10314095" y="1583569"/>
            <a:ext cx="1782020" cy="3274554"/>
            <a:chOff x="10357745" y="697232"/>
            <a:chExt cx="1782020" cy="3274554"/>
          </a:xfrm>
        </p:grpSpPr>
        <p:grpSp>
          <p:nvGrpSpPr>
            <p:cNvPr id="51" name="グループ化 50">
              <a:extLst>
                <a:ext uri="{FF2B5EF4-FFF2-40B4-BE49-F238E27FC236}">
                  <a16:creationId xmlns:a16="http://schemas.microsoft.com/office/drawing/2014/main" id="{C619B97E-7635-42AF-BA04-C086D91E8585}"/>
                </a:ext>
              </a:extLst>
            </p:cNvPr>
            <p:cNvGrpSpPr/>
            <p:nvPr/>
          </p:nvGrpSpPr>
          <p:grpSpPr>
            <a:xfrm>
              <a:off x="10357745" y="702645"/>
              <a:ext cx="1782020" cy="3269141"/>
              <a:chOff x="9718980" y="359723"/>
              <a:chExt cx="1782020" cy="3269141"/>
            </a:xfrm>
          </p:grpSpPr>
          <p:grpSp>
            <p:nvGrpSpPr>
              <p:cNvPr id="49" name="グループ化 48">
                <a:extLst>
                  <a:ext uri="{FF2B5EF4-FFF2-40B4-BE49-F238E27FC236}">
                    <a16:creationId xmlns:a16="http://schemas.microsoft.com/office/drawing/2014/main" id="{18497BED-1F8F-49D0-A0A5-99807F673062}"/>
                  </a:ext>
                </a:extLst>
              </p:cNvPr>
              <p:cNvGrpSpPr/>
              <p:nvPr/>
            </p:nvGrpSpPr>
            <p:grpSpPr>
              <a:xfrm>
                <a:off x="9718980" y="359723"/>
                <a:ext cx="1742804" cy="3269141"/>
                <a:chOff x="9718980" y="359723"/>
                <a:chExt cx="1742804" cy="3269141"/>
              </a:xfrm>
            </p:grpSpPr>
            <p:grpSp>
              <p:nvGrpSpPr>
                <p:cNvPr id="47" name="グループ化 46">
                  <a:extLst>
                    <a:ext uri="{FF2B5EF4-FFF2-40B4-BE49-F238E27FC236}">
                      <a16:creationId xmlns:a16="http://schemas.microsoft.com/office/drawing/2014/main" id="{6037213B-6169-4F3F-917B-4627AA51B01E}"/>
                    </a:ext>
                  </a:extLst>
                </p:cNvPr>
                <p:cNvGrpSpPr/>
                <p:nvPr/>
              </p:nvGrpSpPr>
              <p:grpSpPr>
                <a:xfrm>
                  <a:off x="9718980" y="359723"/>
                  <a:ext cx="1349089" cy="3269141"/>
                  <a:chOff x="10151173" y="875485"/>
                  <a:chExt cx="1349089" cy="3269141"/>
                </a:xfrm>
              </p:grpSpPr>
              <p:pic>
                <p:nvPicPr>
                  <p:cNvPr id="37" name="図 36" descr="ダイアグラム が含まれている画像&#10;&#10;自動的に生成された説明">
                    <a:extLst>
                      <a:ext uri="{FF2B5EF4-FFF2-40B4-BE49-F238E27FC236}">
                        <a16:creationId xmlns:a16="http://schemas.microsoft.com/office/drawing/2014/main" id="{B04F1DF3-D187-4AC7-9DC4-0F82D9053C2F}"/>
                      </a:ext>
                    </a:extLst>
                  </p:cNvPr>
                  <p:cNvPicPr>
                    <a:picLocks noChangeAspect="1"/>
                  </p:cNvPicPr>
                  <p:nvPr/>
                </p:nvPicPr>
                <p:blipFill rotWithShape="1">
                  <a:blip r:embed="rId13">
                    <a:extLst>
                      <a:ext uri="{28A0092B-C50C-407E-A947-70E740481C1C}">
                        <a14:useLocalDpi xmlns:a14="http://schemas.microsoft.com/office/drawing/2010/main" val="0"/>
                      </a:ext>
                    </a:extLst>
                  </a:blip>
                  <a:srcRect l="36660" t="72500" r="51926"/>
                  <a:stretch/>
                </p:blipFill>
                <p:spPr>
                  <a:xfrm>
                    <a:off x="10635431" y="3070698"/>
                    <a:ext cx="758118" cy="1062284"/>
                  </a:xfrm>
                  <a:prstGeom prst="rect">
                    <a:avLst/>
                  </a:prstGeom>
                </p:spPr>
              </p:pic>
              <p:pic>
                <p:nvPicPr>
                  <p:cNvPr id="45" name="図 44" descr="ダイアグラム が含まれている画像&#10;&#10;自動的に生成された説明">
                    <a:extLst>
                      <a:ext uri="{FF2B5EF4-FFF2-40B4-BE49-F238E27FC236}">
                        <a16:creationId xmlns:a16="http://schemas.microsoft.com/office/drawing/2014/main" id="{122C67D4-9D4F-4934-89AE-D6BA46A2A435}"/>
                      </a:ext>
                    </a:extLst>
                  </p:cNvPr>
                  <p:cNvPicPr>
                    <a:picLocks noChangeAspect="1"/>
                  </p:cNvPicPr>
                  <p:nvPr/>
                </p:nvPicPr>
                <p:blipFill rotWithShape="1">
                  <a:blip r:embed="rId13">
                    <a:extLst>
                      <a:ext uri="{28A0092B-C50C-407E-A947-70E740481C1C}">
                        <a14:useLocalDpi xmlns:a14="http://schemas.microsoft.com/office/drawing/2010/main" val="0"/>
                      </a:ext>
                    </a:extLst>
                  </a:blip>
                  <a:srcRect l="17268" t="72500" r="71732"/>
                  <a:stretch/>
                </p:blipFill>
                <p:spPr>
                  <a:xfrm>
                    <a:off x="10769599" y="875485"/>
                    <a:ext cx="730663" cy="1062284"/>
                  </a:xfrm>
                  <a:prstGeom prst="rect">
                    <a:avLst/>
                  </a:prstGeom>
                </p:spPr>
              </p:pic>
              <p:pic>
                <p:nvPicPr>
                  <p:cNvPr id="46" name="図 45" descr="ダイアグラム が含まれている画像&#10;&#10;自動的に生成された説明">
                    <a:extLst>
                      <a:ext uri="{FF2B5EF4-FFF2-40B4-BE49-F238E27FC236}">
                        <a16:creationId xmlns:a16="http://schemas.microsoft.com/office/drawing/2014/main" id="{7F0A3AD5-DBC5-4EB3-95DE-CAA040EA38FD}"/>
                      </a:ext>
                    </a:extLst>
                  </p:cNvPr>
                  <p:cNvPicPr>
                    <a:picLocks noChangeAspect="1"/>
                  </p:cNvPicPr>
                  <p:nvPr/>
                </p:nvPicPr>
                <p:blipFill rotWithShape="1">
                  <a:blip r:embed="rId13">
                    <a:extLst>
                      <a:ext uri="{28A0092B-C50C-407E-A947-70E740481C1C}">
                        <a14:useLocalDpi xmlns:a14="http://schemas.microsoft.com/office/drawing/2010/main" val="0"/>
                      </a:ext>
                    </a:extLst>
                  </a:blip>
                  <a:srcRect l="7084" t="72500" r="82764"/>
                  <a:stretch/>
                </p:blipFill>
                <p:spPr>
                  <a:xfrm>
                    <a:off x="10151173" y="3082342"/>
                    <a:ext cx="674344" cy="1062284"/>
                  </a:xfrm>
                  <a:prstGeom prst="rect">
                    <a:avLst/>
                  </a:prstGeom>
                </p:spPr>
              </p:pic>
            </p:grpSp>
            <p:pic>
              <p:nvPicPr>
                <p:cNvPr id="48" name="図 47" descr="ダイアグラム が含まれている画像&#10;&#10;自動的に生成された説明">
                  <a:extLst>
                    <a:ext uri="{FF2B5EF4-FFF2-40B4-BE49-F238E27FC236}">
                      <a16:creationId xmlns:a16="http://schemas.microsoft.com/office/drawing/2014/main" id="{78994DDA-CCB1-4CDE-9D3B-E4AEB91A6341}"/>
                    </a:ext>
                  </a:extLst>
                </p:cNvPr>
                <p:cNvPicPr>
                  <a:picLocks noChangeAspect="1"/>
                </p:cNvPicPr>
                <p:nvPr/>
              </p:nvPicPr>
              <p:blipFill rotWithShape="1">
                <a:blip r:embed="rId13">
                  <a:extLst>
                    <a:ext uri="{28A0092B-C50C-407E-A947-70E740481C1C}">
                      <a14:useLocalDpi xmlns:a14="http://schemas.microsoft.com/office/drawing/2010/main" val="0"/>
                    </a:ext>
                  </a:extLst>
                </a:blip>
                <a:srcRect l="28193" t="72500" r="63807"/>
                <a:stretch/>
              </p:blipFill>
              <p:spPr>
                <a:xfrm>
                  <a:off x="10930422" y="364638"/>
                  <a:ext cx="531362" cy="1062284"/>
                </a:xfrm>
                <a:prstGeom prst="rect">
                  <a:avLst/>
                </a:prstGeom>
              </p:spPr>
            </p:pic>
          </p:grpSp>
          <p:pic>
            <p:nvPicPr>
              <p:cNvPr id="50" name="図 49" descr="ダイアグラム が含まれている画像&#10;&#10;自動的に生成された説明">
                <a:extLst>
                  <a:ext uri="{FF2B5EF4-FFF2-40B4-BE49-F238E27FC236}">
                    <a16:creationId xmlns:a16="http://schemas.microsoft.com/office/drawing/2014/main" id="{FE5ED908-0A00-49C5-BE1B-B067F641CE4A}"/>
                  </a:ext>
                </a:extLst>
              </p:cNvPr>
              <p:cNvPicPr>
                <a:picLocks noChangeAspect="1"/>
              </p:cNvPicPr>
              <p:nvPr/>
            </p:nvPicPr>
            <p:blipFill rotWithShape="1">
              <a:blip r:embed="rId13">
                <a:extLst>
                  <a:ext uri="{28A0092B-C50C-407E-A947-70E740481C1C}">
                    <a14:useLocalDpi xmlns:a14="http://schemas.microsoft.com/office/drawing/2010/main" val="0"/>
                  </a:ext>
                </a:extLst>
              </a:blip>
              <a:srcRect l="48820" t="72500" r="41804"/>
              <a:stretch/>
            </p:blipFill>
            <p:spPr>
              <a:xfrm>
                <a:off x="10878187" y="2540190"/>
                <a:ext cx="622813" cy="1062284"/>
              </a:xfrm>
              <a:prstGeom prst="rect">
                <a:avLst/>
              </a:prstGeom>
            </p:spPr>
          </p:pic>
        </p:grpSp>
        <p:pic>
          <p:nvPicPr>
            <p:cNvPr id="52" name="図 51" descr="ダイアグラム が含まれている画像&#10;&#10;自動的に生成された説明">
              <a:extLst>
                <a:ext uri="{FF2B5EF4-FFF2-40B4-BE49-F238E27FC236}">
                  <a16:creationId xmlns:a16="http://schemas.microsoft.com/office/drawing/2014/main" id="{81970164-A389-4E35-B242-7A9B4EB05856}"/>
                </a:ext>
              </a:extLst>
            </p:cNvPr>
            <p:cNvPicPr>
              <a:picLocks noChangeAspect="1"/>
            </p:cNvPicPr>
            <p:nvPr/>
          </p:nvPicPr>
          <p:blipFill rotWithShape="1">
            <a:blip r:embed="rId13">
              <a:extLst>
                <a:ext uri="{28A0092B-C50C-407E-A947-70E740481C1C}">
                  <a14:useLocalDpi xmlns:a14="http://schemas.microsoft.com/office/drawing/2010/main" val="0"/>
                </a:ext>
              </a:extLst>
            </a:blip>
            <a:srcRect l="7084" t="72500" r="82764"/>
            <a:stretch/>
          </p:blipFill>
          <p:spPr>
            <a:xfrm>
              <a:off x="10417426" y="697232"/>
              <a:ext cx="674344" cy="1062284"/>
            </a:xfrm>
            <a:prstGeom prst="rect">
              <a:avLst/>
            </a:prstGeom>
          </p:spPr>
        </p:pic>
      </p:grpSp>
      <p:sp>
        <p:nvSpPr>
          <p:cNvPr id="54" name="正方形/長方形 53">
            <a:extLst>
              <a:ext uri="{FF2B5EF4-FFF2-40B4-BE49-F238E27FC236}">
                <a16:creationId xmlns:a16="http://schemas.microsoft.com/office/drawing/2014/main" id="{DB51CF0A-5CA9-40F7-AA54-A36BF0CE9EEC}"/>
              </a:ext>
            </a:extLst>
          </p:cNvPr>
          <p:cNvSpPr/>
          <p:nvPr/>
        </p:nvSpPr>
        <p:spPr>
          <a:xfrm>
            <a:off x="6489537" y="5701394"/>
            <a:ext cx="5349214"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6213">
              <a:lnSpc>
                <a:spcPct val="110000"/>
              </a:lnSpc>
            </a:pPr>
            <a:r>
              <a:rPr kumimoji="1" lang="ja-JP" altLang="en-US" sz="2400" b="1" dirty="0">
                <a:solidFill>
                  <a:schemeClr val="tx1"/>
                </a:solidFill>
              </a:rPr>
              <a:t>低</a:t>
            </a:r>
            <a:r>
              <a:rPr kumimoji="1" lang="ja-JP" altLang="en-US" sz="2400" dirty="0">
                <a:solidFill>
                  <a:schemeClr val="tx1"/>
                </a:solidFill>
              </a:rPr>
              <a:t>濃度：</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dirty="0">
              <a:solidFill>
                <a:schemeClr val="tx1"/>
              </a:solidFill>
            </a:endParaRPr>
          </a:p>
          <a:p>
            <a:pPr indent="176213">
              <a:lnSpc>
                <a:spcPct val="110000"/>
              </a:lnSpc>
            </a:pPr>
            <a:r>
              <a:rPr kumimoji="1" lang="ja-JP" altLang="en-US" sz="2400" b="1" dirty="0">
                <a:solidFill>
                  <a:schemeClr val="tx1"/>
                </a:solidFill>
              </a:rPr>
              <a:t>高</a:t>
            </a:r>
            <a:r>
              <a:rPr kumimoji="1" lang="ja-JP" altLang="en-US" sz="2400" dirty="0">
                <a:solidFill>
                  <a:schemeClr val="tx1"/>
                </a:solidFill>
              </a:rPr>
              <a:t>濃度：</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cxnSp>
        <p:nvCxnSpPr>
          <p:cNvPr id="55" name="直線矢印コネクタ 54">
            <a:extLst>
              <a:ext uri="{FF2B5EF4-FFF2-40B4-BE49-F238E27FC236}">
                <a16:creationId xmlns:a16="http://schemas.microsoft.com/office/drawing/2014/main" id="{6313D06F-E8D5-40D5-A86A-00A5E04EE0A4}"/>
              </a:ext>
            </a:extLst>
          </p:cNvPr>
          <p:cNvCxnSpPr>
            <a:cxnSpLocks/>
          </p:cNvCxnSpPr>
          <p:nvPr/>
        </p:nvCxnSpPr>
        <p:spPr>
          <a:xfrm flipV="1">
            <a:off x="6696865" y="1939091"/>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B2CA1F0-DDF0-4D2D-9603-E14D9B9111B4}"/>
              </a:ext>
            </a:extLst>
          </p:cNvPr>
          <p:cNvCxnSpPr>
            <a:cxnSpLocks/>
          </p:cNvCxnSpPr>
          <p:nvPr/>
        </p:nvCxnSpPr>
        <p:spPr>
          <a:xfrm flipV="1">
            <a:off x="6732115" y="3997043"/>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FDC49AD9-EBAB-498C-A74C-412947C38D0F}"/>
              </a:ext>
            </a:extLst>
          </p:cNvPr>
          <p:cNvCxnSpPr>
            <a:cxnSpLocks/>
          </p:cNvCxnSpPr>
          <p:nvPr/>
        </p:nvCxnSpPr>
        <p:spPr>
          <a:xfrm flipV="1">
            <a:off x="8906809" y="1939091"/>
            <a:ext cx="399326" cy="662341"/>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9838629F-3ECE-405E-A058-D24EAF17ED8C}"/>
              </a:ext>
            </a:extLst>
          </p:cNvPr>
          <p:cNvCxnSpPr>
            <a:cxnSpLocks/>
          </p:cNvCxnSpPr>
          <p:nvPr/>
        </p:nvCxnSpPr>
        <p:spPr>
          <a:xfrm flipV="1">
            <a:off x="9095329" y="4150031"/>
            <a:ext cx="399326" cy="662341"/>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058CB14-C59A-4760-8F80-4F9F3DCF3BD1}"/>
              </a:ext>
            </a:extLst>
          </p:cNvPr>
          <p:cNvCxnSpPr>
            <a:cxnSpLocks/>
          </p:cNvCxnSpPr>
          <p:nvPr/>
        </p:nvCxnSpPr>
        <p:spPr>
          <a:xfrm>
            <a:off x="7575421" y="3839949"/>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1D5ACE76-6686-4B2D-9DA8-AAD7A5AC7A00}"/>
              </a:ext>
            </a:extLst>
          </p:cNvPr>
          <p:cNvCxnSpPr>
            <a:cxnSpLocks/>
          </p:cNvCxnSpPr>
          <p:nvPr/>
        </p:nvCxnSpPr>
        <p:spPr>
          <a:xfrm>
            <a:off x="7559932" y="1967945"/>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044FC7A-0E7B-42BC-9C0C-4BC4E8759639}"/>
              </a:ext>
            </a:extLst>
          </p:cNvPr>
          <p:cNvCxnSpPr>
            <a:cxnSpLocks/>
          </p:cNvCxnSpPr>
          <p:nvPr/>
        </p:nvCxnSpPr>
        <p:spPr>
          <a:xfrm>
            <a:off x="9523536" y="2079675"/>
            <a:ext cx="609952" cy="19052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4C3999F-A7E2-4DC2-AE66-B9600F7F4009}"/>
              </a:ext>
            </a:extLst>
          </p:cNvPr>
          <p:cNvCxnSpPr>
            <a:cxnSpLocks/>
          </p:cNvCxnSpPr>
          <p:nvPr/>
        </p:nvCxnSpPr>
        <p:spPr>
          <a:xfrm>
            <a:off x="9619899" y="4199457"/>
            <a:ext cx="609952" cy="19052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50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strips(upRight)">
                                      <p:cBhvr>
                                        <p:cTn id="20" dur="500"/>
                                        <p:tgtEl>
                                          <p:spTgt spid="24"/>
                                        </p:tgtEl>
                                      </p:cBhvr>
                                    </p:animEffect>
                                  </p:childTnLst>
                                </p:cTn>
                              </p:par>
                              <p:par>
                                <p:cTn id="21" presetID="18" presetClass="entr" presetSubtype="3"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strips(upRight)">
                                      <p:cBhvr>
                                        <p:cTn id="23" dur="500"/>
                                        <p:tgtEl>
                                          <p:spTgt spid="26"/>
                                        </p:tgtEl>
                                      </p:cBhvr>
                                    </p:animEffect>
                                  </p:childTnLst>
                                </p:cTn>
                              </p:par>
                              <p:par>
                                <p:cTn id="24" presetID="18" presetClass="entr" presetSubtype="3"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trips(upRight)">
                                      <p:cBhvr>
                                        <p:cTn id="26" dur="500"/>
                                        <p:tgtEl>
                                          <p:spTgt spid="27"/>
                                        </p:tgtEl>
                                      </p:cBhvr>
                                    </p:animEffect>
                                  </p:childTnLst>
                                </p:cTn>
                              </p:par>
                              <p:par>
                                <p:cTn id="27" presetID="18" presetClass="entr" presetSubtype="3"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strips(upRight)">
                                      <p:cBhvr>
                                        <p:cTn id="29" dur="500"/>
                                        <p:tgtEl>
                                          <p:spTgt spid="28"/>
                                        </p:tgtEl>
                                      </p:cBhvr>
                                    </p:animEffec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trips(downRight)">
                                      <p:cBhvr>
                                        <p:cTn id="33" dur="500"/>
                                        <p:tgtEl>
                                          <p:spTgt spid="29"/>
                                        </p:tgtEl>
                                      </p:cBhvr>
                                    </p:animEffect>
                                  </p:childTnLst>
                                </p:cTn>
                              </p:par>
                              <p:par>
                                <p:cTn id="34" presetID="18" presetClass="entr" presetSubtype="6"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strips(downRight)">
                                      <p:cBhvr>
                                        <p:cTn id="36" dur="500"/>
                                        <p:tgtEl>
                                          <p:spTgt spid="31"/>
                                        </p:tgtEl>
                                      </p:cBhvr>
                                    </p:animEffect>
                                  </p:childTnLst>
                                </p:cTn>
                              </p:par>
                              <p:par>
                                <p:cTn id="37" presetID="18" presetClass="entr" presetSubtype="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Right)">
                                      <p:cBhvr>
                                        <p:cTn id="39" dur="500"/>
                                        <p:tgtEl>
                                          <p:spTgt spid="34"/>
                                        </p:tgtEl>
                                      </p:cBhvr>
                                    </p:animEffect>
                                  </p:childTnLst>
                                </p:cTn>
                              </p:par>
                              <p:par>
                                <p:cTn id="40" presetID="18" presetClass="entr" presetSubtype="6"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strips(downRigh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strips(upRight)">
                                      <p:cBhvr>
                                        <p:cTn id="55" dur="500"/>
                                        <p:tgtEl>
                                          <p:spTgt spid="59"/>
                                        </p:tgtEl>
                                      </p:cBhvr>
                                    </p:animEffect>
                                  </p:childTnLst>
                                </p:cTn>
                              </p:par>
                              <p:par>
                                <p:cTn id="56" presetID="18" presetClass="entr" presetSubtype="3"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strips(upRight)">
                                      <p:cBhvr>
                                        <p:cTn id="58" dur="500"/>
                                        <p:tgtEl>
                                          <p:spTgt spid="56"/>
                                        </p:tgtEl>
                                      </p:cBhvr>
                                    </p:animEffect>
                                  </p:childTnLst>
                                </p:cTn>
                              </p:par>
                              <p:par>
                                <p:cTn id="59" presetID="18" presetClass="entr" presetSubtype="3"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strips(upRight)">
                                      <p:cBhvr>
                                        <p:cTn id="61" dur="500"/>
                                        <p:tgtEl>
                                          <p:spTgt spid="55"/>
                                        </p:tgtEl>
                                      </p:cBhvr>
                                    </p:animEffect>
                                  </p:childTnLst>
                                </p:cTn>
                              </p:par>
                              <p:par>
                                <p:cTn id="62" presetID="18" presetClass="entr" presetSubtype="3"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strips(upRight)">
                                      <p:cBhvr>
                                        <p:cTn id="64" dur="500"/>
                                        <p:tgtEl>
                                          <p:spTgt spid="57"/>
                                        </p:tgtEl>
                                      </p:cBhvr>
                                    </p:animEffect>
                                  </p:childTnLst>
                                </p:cTn>
                              </p:par>
                            </p:childTnLst>
                          </p:cTn>
                        </p:par>
                        <p:par>
                          <p:cTn id="65" fill="hold">
                            <p:stCondLst>
                              <p:cond delay="500"/>
                            </p:stCondLst>
                            <p:childTnLst>
                              <p:par>
                                <p:cTn id="66" presetID="18" presetClass="entr" presetSubtype="6" fill="hold"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strips(downRight)">
                                      <p:cBhvr>
                                        <p:cTn id="68" dur="500"/>
                                        <p:tgtEl>
                                          <p:spTgt spid="61"/>
                                        </p:tgtEl>
                                      </p:cBhvr>
                                    </p:animEffect>
                                  </p:childTnLst>
                                </p:cTn>
                              </p:par>
                              <p:par>
                                <p:cTn id="69" presetID="18" presetClass="entr" presetSubtype="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strips(downRight)">
                                      <p:cBhvr>
                                        <p:cTn id="71" dur="500"/>
                                        <p:tgtEl>
                                          <p:spTgt spid="60"/>
                                        </p:tgtEl>
                                      </p:cBhvr>
                                    </p:animEffect>
                                  </p:childTnLst>
                                </p:cTn>
                              </p:par>
                              <p:par>
                                <p:cTn id="72" presetID="18" presetClass="entr" presetSubtype="6" fill="hold"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strips(downRight)">
                                      <p:cBhvr>
                                        <p:cTn id="74" dur="500"/>
                                        <p:tgtEl>
                                          <p:spTgt spid="64"/>
                                        </p:tgtEl>
                                      </p:cBhvr>
                                    </p:animEffect>
                                  </p:childTnLst>
                                </p:cTn>
                              </p:par>
                              <p:par>
                                <p:cTn id="75" presetID="18" presetClass="entr" presetSubtype="6"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strips(downRight)">
                                      <p:cBhvr>
                                        <p:cTn id="77" dur="500"/>
                                        <p:tgtEl>
                                          <p:spTgt spid="62"/>
                                        </p:tgtEl>
                                      </p:cBhvr>
                                    </p:animEffect>
                                  </p:childTnLst>
                                </p:cTn>
                              </p:par>
                            </p:childTnLst>
                          </p:cTn>
                        </p:par>
                        <p:par>
                          <p:cTn id="78" fill="hold">
                            <p:stCondLst>
                              <p:cond delay="1000"/>
                            </p:stCondLst>
                            <p:childTnLst>
                              <p:par>
                                <p:cTn id="79" presetID="16" presetClass="entr" presetSubtype="21" fill="hold" grpId="0" nodeType="afterEffect">
                                  <p:stCondLst>
                                    <p:cond delay="500"/>
                                  </p:stCondLst>
                                  <p:childTnLst>
                                    <p:set>
                                      <p:cBhvr>
                                        <p:cTn id="80" dur="1" fill="hold">
                                          <p:stCondLst>
                                            <p:cond delay="0"/>
                                          </p:stCondLst>
                                        </p:cTn>
                                        <p:tgtEl>
                                          <p:spTgt spid="54"/>
                                        </p:tgtEl>
                                        <p:attrNameLst>
                                          <p:attrName>style.visibility</p:attrName>
                                        </p:attrNameLst>
                                      </p:cBhvr>
                                      <p:to>
                                        <p:strVal val="visible"/>
                                      </p:to>
                                    </p:set>
                                    <p:animEffect transition="in" filter="barn(inVertical)">
                                      <p:cBhvr>
                                        <p:cTn id="8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A912A-7D04-4779-863E-EB10880CE878}"/>
              </a:ext>
            </a:extLst>
          </p:cNvPr>
          <p:cNvSpPr>
            <a:spLocks noGrp="1"/>
          </p:cNvSpPr>
          <p:nvPr>
            <p:ph type="title"/>
          </p:nvPr>
        </p:nvSpPr>
        <p:spPr/>
        <p:txBody>
          <a:bodyPr/>
          <a:lstStyle/>
          <a:p>
            <a:r>
              <a:rPr lang="ja-JP" altLang="en-US" dirty="0"/>
              <a:t>高速化に対する球径の影響</a:t>
            </a:r>
            <a:endParaRPr kumimoji="1" lang="ja-JP" altLang="en-US" dirty="0"/>
          </a:p>
        </p:txBody>
      </p:sp>
      <p:sp>
        <p:nvSpPr>
          <p:cNvPr id="4" name="正方形/長方形 3">
            <a:extLst>
              <a:ext uri="{FF2B5EF4-FFF2-40B4-BE49-F238E27FC236}">
                <a16:creationId xmlns:a16="http://schemas.microsoft.com/office/drawing/2014/main" id="{2A779C47-F30E-4329-B8BF-68E39C52FD4C}"/>
              </a:ext>
            </a:extLst>
          </p:cNvPr>
          <p:cNvSpPr/>
          <p:nvPr/>
        </p:nvSpPr>
        <p:spPr>
          <a:xfrm>
            <a:off x="6410325" y="111195"/>
            <a:ext cx="1445648"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実験条件</a:t>
            </a:r>
            <a:endParaRPr kumimoji="1" lang="en-US" altLang="ja-JP" sz="2000" b="1" dirty="0">
              <a:solidFill>
                <a:schemeClr val="tx1"/>
              </a:solidFill>
            </a:endParaRPr>
          </a:p>
        </p:txBody>
      </p:sp>
      <p:sp>
        <p:nvSpPr>
          <p:cNvPr id="5" name="テキスト ボックス 4">
            <a:extLst>
              <a:ext uri="{FF2B5EF4-FFF2-40B4-BE49-F238E27FC236}">
                <a16:creationId xmlns:a16="http://schemas.microsoft.com/office/drawing/2014/main" id="{939885DB-826B-4044-B141-1F11E991BC6F}"/>
              </a:ext>
            </a:extLst>
          </p:cNvPr>
          <p:cNvSpPr txBox="1"/>
          <p:nvPr/>
        </p:nvSpPr>
        <p:spPr>
          <a:xfrm>
            <a:off x="7855973" y="1216"/>
            <a:ext cx="4693523" cy="646331"/>
          </a:xfrm>
          <a:prstGeom prst="rect">
            <a:avLst/>
          </a:prstGeom>
          <a:noFill/>
        </p:spPr>
        <p:txBody>
          <a:bodyPr wrap="square" rtlCol="0">
            <a:spAutoFit/>
          </a:bodyPr>
          <a:lstStyle/>
          <a:p>
            <a:r>
              <a:rPr kumimoji="1" lang="en-US" altLang="ja-JP" dirty="0"/>
              <a:t>PAA 1.0 wt.%</a:t>
            </a:r>
            <a:r>
              <a:rPr kumimoji="1" lang="ja-JP" altLang="en-US" dirty="0"/>
              <a:t> 鋼球　</a:t>
            </a:r>
            <a:r>
              <a:rPr kumimoji="1" lang="en-US" altLang="ja-JP" dirty="0"/>
              <a:t>(</a:t>
            </a:r>
            <a:r>
              <a:rPr kumimoji="1" lang="ja-JP" altLang="en-US" dirty="0"/>
              <a:t> </a:t>
            </a:r>
            <a:r>
              <a:rPr kumimoji="1" lang="en-US" altLang="ja-JP" i="1" dirty="0"/>
              <a:t>ρ</a:t>
            </a:r>
            <a:r>
              <a:rPr kumimoji="1" lang="ja-JP" altLang="en-US" i="1" dirty="0"/>
              <a:t> </a:t>
            </a:r>
            <a:r>
              <a:rPr kumimoji="1" lang="en-US" altLang="ja-JP" dirty="0"/>
              <a:t>= 7900kg/m</a:t>
            </a:r>
            <a:r>
              <a:rPr kumimoji="1" lang="en-US" altLang="ja-JP" baseline="30000" dirty="0"/>
              <a:t>3 </a:t>
            </a:r>
            <a:r>
              <a:rPr kumimoji="1" lang="en-US" altLang="ja-JP" dirty="0"/>
              <a:t>)</a:t>
            </a:r>
          </a:p>
          <a:p>
            <a:r>
              <a:rPr kumimoji="1" lang="ja-JP" altLang="en-US" dirty="0"/>
              <a:t>直径：</a:t>
            </a:r>
            <a:r>
              <a:rPr kumimoji="1" lang="en-US" altLang="ja-JP" dirty="0"/>
              <a:t> 10-15,20mm </a:t>
            </a:r>
            <a:r>
              <a:rPr kumimoji="1" lang="ja-JP" altLang="en-US" dirty="0"/>
              <a:t>，</a:t>
            </a:r>
            <a:r>
              <a:rPr kumimoji="1" lang="en-US" altLang="ja-JP" dirty="0"/>
              <a:t>3-10mm</a:t>
            </a:r>
            <a:r>
              <a:rPr kumimoji="1" lang="ja-JP" altLang="en-US" dirty="0"/>
              <a:t> </a:t>
            </a:r>
            <a:r>
              <a:rPr kumimoji="1" lang="en-US" altLang="ja-JP" dirty="0"/>
              <a:t>(</a:t>
            </a:r>
            <a:r>
              <a:rPr kumimoji="1" lang="ja-JP" altLang="en-US" sz="1400" dirty="0"/>
              <a:t>先行研究</a:t>
            </a:r>
            <a:r>
              <a:rPr kumimoji="1" lang="en-US" altLang="ja-JP" dirty="0"/>
              <a:t>)</a:t>
            </a:r>
          </a:p>
        </p:txBody>
      </p:sp>
      <p:pic>
        <p:nvPicPr>
          <p:cNvPr id="9" name="図 8" descr="屋外, 光, 交通, 座る が含まれている画像&#10;&#10;自動的に生成された説明">
            <a:extLst>
              <a:ext uri="{FF2B5EF4-FFF2-40B4-BE49-F238E27FC236}">
                <a16:creationId xmlns:a16="http://schemas.microsoft.com/office/drawing/2014/main" id="{2C027319-3955-4069-88AD-698BC2D36AC6}"/>
              </a:ext>
            </a:extLst>
          </p:cNvPr>
          <p:cNvPicPr>
            <a:picLocks noChangeAspect="1"/>
          </p:cNvPicPr>
          <p:nvPr/>
        </p:nvPicPr>
        <p:blipFill rotWithShape="1">
          <a:blip r:embed="rId6">
            <a:extLst>
              <a:ext uri="{28A0092B-C50C-407E-A947-70E740481C1C}">
                <a14:useLocalDpi xmlns:a14="http://schemas.microsoft.com/office/drawing/2010/main" val="0"/>
              </a:ext>
            </a:extLst>
          </a:blip>
          <a:srcRect r="62333"/>
          <a:stretch/>
        </p:blipFill>
        <p:spPr>
          <a:xfrm>
            <a:off x="473808" y="1449809"/>
            <a:ext cx="4103691" cy="4177496"/>
          </a:xfrm>
          <a:prstGeom prst="rect">
            <a:avLst/>
          </a:prstGeom>
        </p:spPr>
      </p:pic>
      <p:sp>
        <p:nvSpPr>
          <p:cNvPr id="16" name="正方形/長方形 15">
            <a:extLst>
              <a:ext uri="{FF2B5EF4-FFF2-40B4-BE49-F238E27FC236}">
                <a16:creationId xmlns:a16="http://schemas.microsoft.com/office/drawing/2014/main" id="{591F1336-0272-4652-A28A-507F35A5EDEF}"/>
              </a:ext>
            </a:extLst>
          </p:cNvPr>
          <p:cNvSpPr/>
          <p:nvPr/>
        </p:nvSpPr>
        <p:spPr>
          <a:xfrm>
            <a:off x="6096000" y="861162"/>
            <a:ext cx="5707894" cy="710228"/>
          </a:xfrm>
          <a:prstGeom prst="rect">
            <a:avLst/>
          </a:pr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直径 </a:t>
            </a:r>
            <a:r>
              <a:rPr kumimoji="1" lang="en-US" altLang="ja-JP" sz="2400" i="1" dirty="0">
                <a:solidFill>
                  <a:schemeClr val="tx1"/>
                </a:solidFill>
              </a:rPr>
              <a:t>D</a:t>
            </a:r>
            <a:r>
              <a:rPr kumimoji="1" lang="ja-JP" altLang="en-US" sz="2400" i="1" dirty="0">
                <a:solidFill>
                  <a:schemeClr val="tx1"/>
                </a:solidFill>
              </a:rPr>
              <a:t> </a:t>
            </a:r>
            <a:r>
              <a:rPr kumimoji="1" lang="en-US" altLang="ja-JP" sz="2400" dirty="0">
                <a:solidFill>
                  <a:schemeClr val="tx1"/>
                </a:solidFill>
              </a:rPr>
              <a:t>10mm</a:t>
            </a:r>
            <a:r>
              <a:rPr kumimoji="1" lang="ja-JP" altLang="en-US" sz="2400" dirty="0">
                <a:solidFill>
                  <a:schemeClr val="tx1"/>
                </a:solidFill>
              </a:rPr>
              <a:t> 付近で高速化が極大</a:t>
            </a:r>
            <a:endParaRPr kumimoji="1" lang="en-US" altLang="ja-JP" sz="2400" dirty="0">
              <a:solidFill>
                <a:schemeClr val="tx1"/>
              </a:solidFill>
            </a:endParaRPr>
          </a:p>
        </p:txBody>
      </p:sp>
      <p:cxnSp>
        <p:nvCxnSpPr>
          <p:cNvPr id="18" name="直線矢印コネクタ 17">
            <a:extLst>
              <a:ext uri="{FF2B5EF4-FFF2-40B4-BE49-F238E27FC236}">
                <a16:creationId xmlns:a16="http://schemas.microsoft.com/office/drawing/2014/main" id="{37BBC250-15EF-4D7E-BC8C-A2D6CED721B8}"/>
              </a:ext>
            </a:extLst>
          </p:cNvPr>
          <p:cNvCxnSpPr>
            <a:cxnSpLocks/>
          </p:cNvCxnSpPr>
          <p:nvPr/>
        </p:nvCxnSpPr>
        <p:spPr>
          <a:xfrm>
            <a:off x="1732085" y="3309229"/>
            <a:ext cx="446912" cy="518747"/>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07AF436-BCE6-42AF-B46A-E485BC62884B}"/>
              </a:ext>
            </a:extLst>
          </p:cNvPr>
          <p:cNvCxnSpPr>
            <a:cxnSpLocks/>
          </p:cNvCxnSpPr>
          <p:nvPr/>
        </p:nvCxnSpPr>
        <p:spPr>
          <a:xfrm flipV="1">
            <a:off x="2309064" y="2895991"/>
            <a:ext cx="161574" cy="835270"/>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2928840-C3AC-43D8-9881-3C44C6AA9B9D}"/>
              </a:ext>
            </a:extLst>
          </p:cNvPr>
          <p:cNvCxnSpPr>
            <a:cxnSpLocks/>
          </p:cNvCxnSpPr>
          <p:nvPr/>
        </p:nvCxnSpPr>
        <p:spPr>
          <a:xfrm>
            <a:off x="3209725" y="2599021"/>
            <a:ext cx="1169759" cy="727793"/>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9FCE2B2-F714-4E1F-BE09-DFE50B00FD62}"/>
              </a:ext>
            </a:extLst>
          </p:cNvPr>
          <p:cNvCxnSpPr>
            <a:cxnSpLocks/>
          </p:cNvCxnSpPr>
          <p:nvPr/>
        </p:nvCxnSpPr>
        <p:spPr>
          <a:xfrm flipV="1">
            <a:off x="8866627" y="3326814"/>
            <a:ext cx="1095058" cy="931984"/>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B30DBCA-58B1-4247-A9A6-03F2E8FA6084}"/>
              </a:ext>
            </a:extLst>
          </p:cNvPr>
          <p:cNvSpPr txBox="1"/>
          <p:nvPr/>
        </p:nvSpPr>
        <p:spPr>
          <a:xfrm>
            <a:off x="9683013" y="2939897"/>
            <a:ext cx="1295851" cy="369332"/>
          </a:xfrm>
          <a:prstGeom prst="rect">
            <a:avLst/>
          </a:prstGeom>
          <a:noFill/>
        </p:spPr>
        <p:txBody>
          <a:bodyPr wrap="square" rtlCol="0">
            <a:spAutoFit/>
          </a:bodyPr>
          <a:lstStyle/>
          <a:p>
            <a:r>
              <a:rPr kumimoji="1" lang="ja-JP" altLang="en-US" b="1" dirty="0">
                <a:solidFill>
                  <a:srgbClr val="F909FF"/>
                </a:solidFill>
              </a:rPr>
              <a:t>正の相関</a:t>
            </a:r>
          </a:p>
        </p:txBody>
      </p:sp>
      <p:pic>
        <p:nvPicPr>
          <p:cNvPr id="33" name="図 32"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BE5C8510-AC1E-4B72-85B0-8BB3C1ACE23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743624" y="831137"/>
            <a:ext cx="1977666" cy="724001"/>
          </a:xfrm>
          <a:prstGeom prst="rect">
            <a:avLst/>
          </a:prstGeom>
          <a:noFill/>
        </p:spPr>
      </p:pic>
      <p:sp>
        <p:nvSpPr>
          <p:cNvPr id="34" name="正方形/長方形 33">
            <a:extLst>
              <a:ext uri="{FF2B5EF4-FFF2-40B4-BE49-F238E27FC236}">
                <a16:creationId xmlns:a16="http://schemas.microsoft.com/office/drawing/2014/main" id="{E3EFD7D6-2B2C-4AB8-9362-2AE591F69373}"/>
              </a:ext>
            </a:extLst>
          </p:cNvPr>
          <p:cNvSpPr/>
          <p:nvPr/>
        </p:nvSpPr>
        <p:spPr>
          <a:xfrm>
            <a:off x="309685" y="868543"/>
            <a:ext cx="2160953"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cxnSp>
        <p:nvCxnSpPr>
          <p:cNvPr id="15" name="直線矢印コネクタ 14">
            <a:extLst>
              <a:ext uri="{FF2B5EF4-FFF2-40B4-BE49-F238E27FC236}">
                <a16:creationId xmlns:a16="http://schemas.microsoft.com/office/drawing/2014/main" id="{934EF63D-DE57-4407-9E09-B2A82CB10442}"/>
              </a:ext>
            </a:extLst>
          </p:cNvPr>
          <p:cNvCxnSpPr>
            <a:cxnSpLocks/>
          </p:cNvCxnSpPr>
          <p:nvPr/>
        </p:nvCxnSpPr>
        <p:spPr>
          <a:xfrm flipV="1">
            <a:off x="4836925" y="2962917"/>
            <a:ext cx="570955" cy="1520519"/>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7BC3CE5-27ED-41B2-9E20-B6806C875575}"/>
              </a:ext>
            </a:extLst>
          </p:cNvPr>
          <p:cNvCxnSpPr>
            <a:cxnSpLocks/>
          </p:cNvCxnSpPr>
          <p:nvPr/>
        </p:nvCxnSpPr>
        <p:spPr>
          <a:xfrm>
            <a:off x="5476964" y="3107735"/>
            <a:ext cx="262003" cy="893818"/>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653788C-A6AC-40DA-AC69-DCFE379916A9}"/>
              </a:ext>
            </a:extLst>
          </p:cNvPr>
          <p:cNvCxnSpPr>
            <a:cxnSpLocks/>
          </p:cNvCxnSpPr>
          <p:nvPr/>
        </p:nvCxnSpPr>
        <p:spPr>
          <a:xfrm flipV="1">
            <a:off x="5588300" y="4001553"/>
            <a:ext cx="1973771" cy="257245"/>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3BB3808E-72EF-441E-B180-061C4FA60889}"/>
              </a:ext>
            </a:extLst>
          </p:cNvPr>
          <p:cNvSpPr/>
          <p:nvPr/>
        </p:nvSpPr>
        <p:spPr>
          <a:xfrm>
            <a:off x="3109874" y="5677293"/>
            <a:ext cx="5972252"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436688">
              <a:lnSpc>
                <a:spcPct val="110000"/>
              </a:lnSpc>
            </a:pPr>
            <a:r>
              <a:rPr kumimoji="1" lang="en-US" altLang="ja-JP" sz="2400" dirty="0">
                <a:solidFill>
                  <a:schemeClr val="tx1"/>
                </a:solidFill>
              </a:rPr>
              <a:t>mm</a:t>
            </a:r>
            <a:r>
              <a:rPr kumimoji="1" lang="ja-JP" altLang="en-US" sz="2400" dirty="0">
                <a:solidFill>
                  <a:schemeClr val="tx1"/>
                </a:solidFill>
              </a:rPr>
              <a:t>：</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dirty="0">
              <a:solidFill>
                <a:schemeClr val="tx1"/>
              </a:solidFill>
            </a:endParaRPr>
          </a:p>
          <a:p>
            <a:pPr indent="1436688">
              <a:lnSpc>
                <a:spcPct val="110000"/>
              </a:lnSpc>
            </a:pPr>
            <a:r>
              <a:rPr kumimoji="1" lang="en-US" altLang="ja-JP" sz="2400" dirty="0">
                <a:solidFill>
                  <a:schemeClr val="tx1"/>
                </a:solidFill>
              </a:rPr>
              <a:t>mm</a:t>
            </a:r>
            <a:r>
              <a:rPr kumimoji="1" lang="ja-JP" altLang="en-US" sz="2400" dirty="0">
                <a:solidFill>
                  <a:schemeClr val="tx1"/>
                </a:solidFill>
              </a:rPr>
              <a:t>：</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pic>
        <p:nvPicPr>
          <p:cNvPr id="25" name="図 24" descr="IguanaTex Bitmap Display&#10;&#10;\documentclass{article}&#10;\usepackage{amsmath}&#10;\usepackage{amssymb}&#10;\pagestyle{empty}&#10;\begin{document}&#10;\begin{equation*}&#10;D\geqq10&#10;\end{equation*}&#10;\end{document}">
            <a:extLst>
              <a:ext uri="{FF2B5EF4-FFF2-40B4-BE49-F238E27FC236}">
                <a16:creationId xmlns:a16="http://schemas.microsoft.com/office/drawing/2014/main" id="{896B6F32-E997-41F6-9B5B-C270BEBAF28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632129" y="5912103"/>
            <a:ext cx="945371" cy="281599"/>
          </a:xfrm>
          <a:prstGeom prst="rect">
            <a:avLst/>
          </a:prstGeom>
        </p:spPr>
      </p:pic>
      <p:pic>
        <p:nvPicPr>
          <p:cNvPr id="29" name="図 28" descr="IguanaTex Bitmap Display&#10;&#10;\documentclass{article}&#10;\usepackage{amsmath}&#10;\usepackage{amssymb}&#10;\pagestyle{empty}&#10;\begin{document}&#10;\begin{equation*}&#10;D&lt;10&#10;\end{equation*}&#10;\end{document}">
            <a:extLst>
              <a:ext uri="{FF2B5EF4-FFF2-40B4-BE49-F238E27FC236}">
                <a16:creationId xmlns:a16="http://schemas.microsoft.com/office/drawing/2014/main" id="{970FCDE4-7F8C-4686-8132-77D436A729CF}"/>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632128" y="6337952"/>
            <a:ext cx="945371" cy="219428"/>
          </a:xfrm>
          <a:prstGeom prst="rect">
            <a:avLst/>
          </a:prstGeom>
        </p:spPr>
      </p:pic>
      <p:pic>
        <p:nvPicPr>
          <p:cNvPr id="21" name="図 20" descr="屋外, 光, 交通, 座る が含まれている画像&#10;&#10;自動的に生成された説明">
            <a:extLst>
              <a:ext uri="{FF2B5EF4-FFF2-40B4-BE49-F238E27FC236}">
                <a16:creationId xmlns:a16="http://schemas.microsoft.com/office/drawing/2014/main" id="{0F9A4DA1-19EC-468D-8504-789B03947140}"/>
              </a:ext>
            </a:extLst>
          </p:cNvPr>
          <p:cNvPicPr>
            <a:picLocks noChangeAspect="1"/>
          </p:cNvPicPr>
          <p:nvPr/>
        </p:nvPicPr>
        <p:blipFill rotWithShape="1">
          <a:blip r:embed="rId6">
            <a:extLst>
              <a:ext uri="{28A0092B-C50C-407E-A947-70E740481C1C}">
                <a14:useLocalDpi xmlns:a14="http://schemas.microsoft.com/office/drawing/2010/main" val="0"/>
              </a:ext>
            </a:extLst>
          </a:blip>
          <a:srcRect l="66717"/>
          <a:stretch/>
        </p:blipFill>
        <p:spPr>
          <a:xfrm>
            <a:off x="7742491" y="1445800"/>
            <a:ext cx="3626072" cy="4177496"/>
          </a:xfrm>
          <a:prstGeom prst="rect">
            <a:avLst/>
          </a:prstGeom>
        </p:spPr>
      </p:pic>
      <p:pic>
        <p:nvPicPr>
          <p:cNvPr id="23" name="図 22" descr="屋外, 光, 交通, 座る が含まれている画像&#10;&#10;自動的に生成された説明">
            <a:extLst>
              <a:ext uri="{FF2B5EF4-FFF2-40B4-BE49-F238E27FC236}">
                <a16:creationId xmlns:a16="http://schemas.microsoft.com/office/drawing/2014/main" id="{1B7F8FB1-E944-41A5-A877-AD8DE4F1533F}"/>
              </a:ext>
            </a:extLst>
          </p:cNvPr>
          <p:cNvPicPr>
            <a:picLocks noChangeAspect="1"/>
          </p:cNvPicPr>
          <p:nvPr/>
        </p:nvPicPr>
        <p:blipFill rotWithShape="1">
          <a:blip r:embed="rId6">
            <a:extLst>
              <a:ext uri="{28A0092B-C50C-407E-A947-70E740481C1C}">
                <a14:useLocalDpi xmlns:a14="http://schemas.microsoft.com/office/drawing/2010/main" val="0"/>
              </a:ext>
            </a:extLst>
          </a:blip>
          <a:srcRect l="37667" r="33283"/>
          <a:stretch/>
        </p:blipFill>
        <p:spPr>
          <a:xfrm>
            <a:off x="4577499" y="1449809"/>
            <a:ext cx="3164992" cy="4177496"/>
          </a:xfrm>
          <a:prstGeom prst="rect">
            <a:avLst/>
          </a:prstGeom>
        </p:spPr>
      </p:pic>
      <p:pic>
        <p:nvPicPr>
          <p:cNvPr id="6" name="図 5" descr="グラフ が含まれている画像&#10;&#10;自動的に生成された説明">
            <a:extLst>
              <a:ext uri="{FF2B5EF4-FFF2-40B4-BE49-F238E27FC236}">
                <a16:creationId xmlns:a16="http://schemas.microsoft.com/office/drawing/2014/main" id="{CADB574C-9D3B-48B0-8B37-2753978BBF16}"/>
              </a:ext>
            </a:extLst>
          </p:cNvPr>
          <p:cNvPicPr>
            <a:picLocks noChangeAspect="1"/>
          </p:cNvPicPr>
          <p:nvPr/>
        </p:nvPicPr>
        <p:blipFill rotWithShape="1">
          <a:blip r:embed="rId10">
            <a:extLst>
              <a:ext uri="{28A0092B-C50C-407E-A947-70E740481C1C}">
                <a14:useLocalDpi xmlns:a14="http://schemas.microsoft.com/office/drawing/2010/main" val="0"/>
              </a:ext>
            </a:extLst>
          </a:blip>
          <a:srcRect l="15718" t="12554" r="62111" b="82435"/>
          <a:stretch/>
        </p:blipFill>
        <p:spPr>
          <a:xfrm>
            <a:off x="5929436" y="3501689"/>
            <a:ext cx="1973772" cy="203179"/>
          </a:xfrm>
          <a:prstGeom prst="rect">
            <a:avLst/>
          </a:prstGeom>
        </p:spPr>
      </p:pic>
    </p:spTree>
    <p:extLst>
      <p:ext uri="{BB962C8B-B14F-4D97-AF65-F5344CB8AC3E}">
        <p14:creationId xmlns:p14="http://schemas.microsoft.com/office/powerpoint/2010/main" val="26794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trips(downRight)">
                                      <p:cBhvr>
                                        <p:cTn id="11" dur="500"/>
                                        <p:tgtEl>
                                          <p:spTgt spid="18"/>
                                        </p:tgtEl>
                                      </p:cBhvr>
                                    </p:animEffect>
                                  </p:childTnLst>
                                </p:cTn>
                              </p:par>
                            </p:childTnLst>
                          </p:cTn>
                        </p:par>
                        <p:par>
                          <p:cTn id="12" fill="hold">
                            <p:stCondLst>
                              <p:cond delay="1000"/>
                            </p:stCondLst>
                            <p:childTnLst>
                              <p:par>
                                <p:cTn id="13" presetID="18" presetClass="entr" presetSubtype="3"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upRight)">
                                      <p:cBhvr>
                                        <p:cTn id="15" dur="500"/>
                                        <p:tgtEl>
                                          <p:spTgt spid="19"/>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strips(downRight)">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3"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strips(upRight)">
                                      <p:cBhvr>
                                        <p:cTn id="33" dur="500"/>
                                        <p:tgtEl>
                                          <p:spTgt spid="15"/>
                                        </p:tgtEl>
                                      </p:cBhvr>
                                    </p:animEffect>
                                  </p:childTnLst>
                                </p:cTn>
                              </p:par>
                            </p:childTnLst>
                          </p:cTn>
                        </p:par>
                        <p:par>
                          <p:cTn id="34" fill="hold">
                            <p:stCondLst>
                              <p:cond delay="500"/>
                            </p:stCondLst>
                            <p:childTnLst>
                              <p:par>
                                <p:cTn id="35" presetID="18" presetClass="entr" presetSubtype="12"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strips(downLeft)">
                                      <p:cBhvr>
                                        <p:cTn id="37" dur="500"/>
                                        <p:tgtEl>
                                          <p:spTgt spid="20"/>
                                        </p:tgtEl>
                                      </p:cBhvr>
                                    </p:animEffect>
                                  </p:childTnLst>
                                </p:cTn>
                              </p:par>
                            </p:childTnLst>
                          </p:cTn>
                        </p:par>
                        <p:par>
                          <p:cTn id="38" fill="hold">
                            <p:stCondLst>
                              <p:cond delay="1000"/>
                            </p:stCondLst>
                            <p:childTnLst>
                              <p:par>
                                <p:cTn id="39" presetID="18" presetClass="entr" presetSubtype="3"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strips(up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500"/>
                            </p:stCondLst>
                            <p:childTnLst>
                              <p:par>
                                <p:cTn id="48" presetID="18" presetClass="entr" presetSubtype="3"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strips(upRight)">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arn(inVertical)">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0D363729-BEC0-428E-90D3-0F8AB37AE2C8}"/>
              </a:ext>
            </a:extLst>
          </p:cNvPr>
          <p:cNvSpPr/>
          <p:nvPr/>
        </p:nvSpPr>
        <p:spPr>
          <a:xfrm>
            <a:off x="3064866" y="1666676"/>
            <a:ext cx="2361813" cy="4009292"/>
          </a:xfrm>
          <a:prstGeom prst="rect">
            <a:avLst/>
          </a:prstGeom>
          <a:solidFill>
            <a:schemeClr val="accent4">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概略図 が含まれている画像&#10;&#10;自動的に生成された説明">
            <a:extLst>
              <a:ext uri="{FF2B5EF4-FFF2-40B4-BE49-F238E27FC236}">
                <a16:creationId xmlns:a16="http://schemas.microsoft.com/office/drawing/2014/main" id="{EA4B3BF5-1B36-446D-B93A-29419AEAE4C7}"/>
              </a:ext>
            </a:extLst>
          </p:cNvPr>
          <p:cNvPicPr>
            <a:picLocks noChangeAspect="1"/>
          </p:cNvPicPr>
          <p:nvPr/>
        </p:nvPicPr>
        <p:blipFill rotWithShape="1">
          <a:blip r:embed="rId4">
            <a:extLst>
              <a:ext uri="{28A0092B-C50C-407E-A947-70E740481C1C}">
                <a14:useLocalDpi xmlns:a14="http://schemas.microsoft.com/office/drawing/2010/main" val="0"/>
              </a:ext>
            </a:extLst>
          </a:blip>
          <a:srcRect r="43738"/>
          <a:stretch/>
        </p:blipFill>
        <p:spPr>
          <a:xfrm>
            <a:off x="-478887" y="1016191"/>
            <a:ext cx="6025577" cy="5679229"/>
          </a:xfrm>
          <a:prstGeom prst="rect">
            <a:avLst/>
          </a:prstGeom>
        </p:spPr>
      </p:pic>
      <p:sp>
        <p:nvSpPr>
          <p:cNvPr id="2" name="タイトル 1">
            <a:extLst>
              <a:ext uri="{FF2B5EF4-FFF2-40B4-BE49-F238E27FC236}">
                <a16:creationId xmlns:a16="http://schemas.microsoft.com/office/drawing/2014/main" id="{CF93B3EA-7A2E-4735-AA66-92DAF79F30EB}"/>
              </a:ext>
            </a:extLst>
          </p:cNvPr>
          <p:cNvSpPr>
            <a:spLocks noGrp="1"/>
          </p:cNvSpPr>
          <p:nvPr>
            <p:ph type="title"/>
          </p:nvPr>
        </p:nvSpPr>
        <p:spPr/>
        <p:txBody>
          <a:bodyPr/>
          <a:lstStyle/>
          <a:p>
            <a:r>
              <a:rPr lang="ja-JP" altLang="en-US" dirty="0"/>
              <a:t>高速化に対する粘度比の影響</a:t>
            </a:r>
            <a:endParaRPr kumimoji="1" lang="ja-JP" altLang="en-US" dirty="0"/>
          </a:p>
        </p:txBody>
      </p:sp>
      <p:pic>
        <p:nvPicPr>
          <p:cNvPr id="6" name="図 5" descr="概略図 が含まれている画像&#10;&#10;自動的に生成された説明">
            <a:extLst>
              <a:ext uri="{FF2B5EF4-FFF2-40B4-BE49-F238E27FC236}">
                <a16:creationId xmlns:a16="http://schemas.microsoft.com/office/drawing/2014/main" id="{7579C55C-CCDF-4676-B0FE-647A727397F6}"/>
              </a:ext>
            </a:extLst>
          </p:cNvPr>
          <p:cNvPicPr>
            <a:picLocks noChangeAspect="1"/>
          </p:cNvPicPr>
          <p:nvPr/>
        </p:nvPicPr>
        <p:blipFill rotWithShape="1">
          <a:blip r:embed="rId4">
            <a:extLst>
              <a:ext uri="{28A0092B-C50C-407E-A947-70E740481C1C}">
                <a14:useLocalDpi xmlns:a14="http://schemas.microsoft.com/office/drawing/2010/main" val="0"/>
              </a:ext>
            </a:extLst>
          </a:blip>
          <a:srcRect l="56440" b="51729"/>
          <a:stretch/>
        </p:blipFill>
        <p:spPr>
          <a:xfrm>
            <a:off x="8716440" y="181797"/>
            <a:ext cx="3221560" cy="1893081"/>
          </a:xfrm>
          <a:prstGeom prst="rect">
            <a:avLst/>
          </a:prstGeom>
        </p:spPr>
      </p:pic>
      <p:cxnSp>
        <p:nvCxnSpPr>
          <p:cNvPr id="10" name="直線矢印コネクタ 9">
            <a:extLst>
              <a:ext uri="{FF2B5EF4-FFF2-40B4-BE49-F238E27FC236}">
                <a16:creationId xmlns:a16="http://schemas.microsoft.com/office/drawing/2014/main" id="{F4D8B5BC-7689-4493-9A0E-8EDB950B5397}"/>
              </a:ext>
            </a:extLst>
          </p:cNvPr>
          <p:cNvCxnSpPr>
            <a:cxnSpLocks/>
          </p:cNvCxnSpPr>
          <p:nvPr/>
        </p:nvCxnSpPr>
        <p:spPr>
          <a:xfrm>
            <a:off x="3205134" y="3274709"/>
            <a:ext cx="715504" cy="923404"/>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3D553C7-A383-4D1A-A628-94B49532D3BF}"/>
              </a:ext>
            </a:extLst>
          </p:cNvPr>
          <p:cNvCxnSpPr>
            <a:cxnSpLocks/>
          </p:cNvCxnSpPr>
          <p:nvPr/>
        </p:nvCxnSpPr>
        <p:spPr>
          <a:xfrm flipV="1">
            <a:off x="3205134" y="4599772"/>
            <a:ext cx="1516156" cy="646027"/>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pic>
        <p:nvPicPr>
          <p:cNvPr id="11" name="図 10"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513B6BDB-DBB4-4B1B-BDBD-C94DEBA9648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743624" y="831137"/>
            <a:ext cx="1977666" cy="724001"/>
          </a:xfrm>
          <a:prstGeom prst="rect">
            <a:avLst/>
          </a:prstGeom>
          <a:noFill/>
        </p:spPr>
      </p:pic>
      <p:sp>
        <p:nvSpPr>
          <p:cNvPr id="12" name="正方形/長方形 11">
            <a:extLst>
              <a:ext uri="{FF2B5EF4-FFF2-40B4-BE49-F238E27FC236}">
                <a16:creationId xmlns:a16="http://schemas.microsoft.com/office/drawing/2014/main" id="{BEAD68A0-A236-4F40-96D9-37871DB33B35}"/>
              </a:ext>
            </a:extLst>
          </p:cNvPr>
          <p:cNvSpPr/>
          <p:nvPr/>
        </p:nvSpPr>
        <p:spPr>
          <a:xfrm>
            <a:off x="309685" y="868543"/>
            <a:ext cx="2160953"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grpSp>
        <p:nvGrpSpPr>
          <p:cNvPr id="20" name="グループ化 19">
            <a:extLst>
              <a:ext uri="{FF2B5EF4-FFF2-40B4-BE49-F238E27FC236}">
                <a16:creationId xmlns:a16="http://schemas.microsoft.com/office/drawing/2014/main" id="{1B9305E3-1D59-43E2-BDD6-F16727AC00FD}"/>
              </a:ext>
            </a:extLst>
          </p:cNvPr>
          <p:cNvGrpSpPr/>
          <p:nvPr/>
        </p:nvGrpSpPr>
        <p:grpSpPr>
          <a:xfrm>
            <a:off x="5462818" y="839116"/>
            <a:ext cx="3401253" cy="1303008"/>
            <a:chOff x="12326759" y="-333001"/>
            <a:chExt cx="2811381" cy="1077030"/>
          </a:xfrm>
        </p:grpSpPr>
        <p:grpSp>
          <p:nvGrpSpPr>
            <p:cNvPr id="21" name="グループ化 20">
              <a:extLst>
                <a:ext uri="{FF2B5EF4-FFF2-40B4-BE49-F238E27FC236}">
                  <a16:creationId xmlns:a16="http://schemas.microsoft.com/office/drawing/2014/main" id="{1247DC36-32D2-481B-8B30-C3B6841337FF}"/>
                </a:ext>
              </a:extLst>
            </p:cNvPr>
            <p:cNvGrpSpPr/>
            <p:nvPr/>
          </p:nvGrpSpPr>
          <p:grpSpPr>
            <a:xfrm>
              <a:off x="12885503" y="-333001"/>
              <a:ext cx="2252637" cy="1077030"/>
              <a:chOff x="12246738" y="-675923"/>
              <a:chExt cx="2252637" cy="1077030"/>
            </a:xfrm>
          </p:grpSpPr>
          <p:grpSp>
            <p:nvGrpSpPr>
              <p:cNvPr id="23" name="グループ化 22">
                <a:extLst>
                  <a:ext uri="{FF2B5EF4-FFF2-40B4-BE49-F238E27FC236}">
                    <a16:creationId xmlns:a16="http://schemas.microsoft.com/office/drawing/2014/main" id="{F4A8823F-77BD-44CA-A8F3-9D7A04CF04AD}"/>
                  </a:ext>
                </a:extLst>
              </p:cNvPr>
              <p:cNvGrpSpPr/>
              <p:nvPr/>
            </p:nvGrpSpPr>
            <p:grpSpPr>
              <a:xfrm>
                <a:off x="12246738" y="-664568"/>
                <a:ext cx="1712994" cy="1065675"/>
                <a:chOff x="12246738" y="-664568"/>
                <a:chExt cx="1712994" cy="1065675"/>
              </a:xfrm>
            </p:grpSpPr>
            <p:grpSp>
              <p:nvGrpSpPr>
                <p:cNvPr id="25" name="グループ化 24">
                  <a:extLst>
                    <a:ext uri="{FF2B5EF4-FFF2-40B4-BE49-F238E27FC236}">
                      <a16:creationId xmlns:a16="http://schemas.microsoft.com/office/drawing/2014/main" id="{7BA88591-68DA-4F90-9CEA-4A1E83227B67}"/>
                    </a:ext>
                  </a:extLst>
                </p:cNvPr>
                <p:cNvGrpSpPr/>
                <p:nvPr/>
              </p:nvGrpSpPr>
              <p:grpSpPr>
                <a:xfrm>
                  <a:off x="12246738" y="-661177"/>
                  <a:ext cx="1712994" cy="1062284"/>
                  <a:chOff x="12678931" y="-145415"/>
                  <a:chExt cx="1712994" cy="1062284"/>
                </a:xfrm>
              </p:grpSpPr>
              <p:pic>
                <p:nvPicPr>
                  <p:cNvPr id="27" name="図 26" descr="ダイアグラム が含まれている画像&#10;&#10;自動的に生成された説明">
                    <a:extLst>
                      <a:ext uri="{FF2B5EF4-FFF2-40B4-BE49-F238E27FC236}">
                        <a16:creationId xmlns:a16="http://schemas.microsoft.com/office/drawing/2014/main" id="{C9691509-60AE-4D54-8046-03BAFBC55D9E}"/>
                      </a:ext>
                    </a:extLst>
                  </p:cNvPr>
                  <p:cNvPicPr>
                    <a:picLocks noChangeAspect="1"/>
                  </p:cNvPicPr>
                  <p:nvPr/>
                </p:nvPicPr>
                <p:blipFill rotWithShape="1">
                  <a:blip r:embed="rId6">
                    <a:extLst>
                      <a:ext uri="{28A0092B-C50C-407E-A947-70E740481C1C}">
                        <a14:useLocalDpi xmlns:a14="http://schemas.microsoft.com/office/drawing/2010/main" val="0"/>
                      </a:ext>
                    </a:extLst>
                  </a:blip>
                  <a:srcRect l="36660" t="72500" r="51926"/>
                  <a:stretch/>
                </p:blipFill>
                <p:spPr>
                  <a:xfrm>
                    <a:off x="13633807" y="-145415"/>
                    <a:ext cx="758118" cy="1062284"/>
                  </a:xfrm>
                  <a:prstGeom prst="rect">
                    <a:avLst/>
                  </a:prstGeom>
                </p:spPr>
              </p:pic>
              <p:pic>
                <p:nvPicPr>
                  <p:cNvPr id="28" name="図 27" descr="ダイアグラム が含まれている画像&#10;&#10;自動的に生成された説明">
                    <a:extLst>
                      <a:ext uri="{FF2B5EF4-FFF2-40B4-BE49-F238E27FC236}">
                        <a16:creationId xmlns:a16="http://schemas.microsoft.com/office/drawing/2014/main" id="{F7088753-17D4-412A-935A-A2BCCDA25105}"/>
                      </a:ext>
                    </a:extLst>
                  </p:cNvPr>
                  <p:cNvPicPr>
                    <a:picLocks noChangeAspect="1"/>
                  </p:cNvPicPr>
                  <p:nvPr/>
                </p:nvPicPr>
                <p:blipFill rotWithShape="1">
                  <a:blip r:embed="rId6">
                    <a:extLst>
                      <a:ext uri="{28A0092B-C50C-407E-A947-70E740481C1C}">
                        <a14:useLocalDpi xmlns:a14="http://schemas.microsoft.com/office/drawing/2010/main" val="0"/>
                      </a:ext>
                    </a:extLst>
                  </a:blip>
                  <a:srcRect l="17268" t="72500" r="71732"/>
                  <a:stretch/>
                </p:blipFill>
                <p:spPr>
                  <a:xfrm>
                    <a:off x="12678931" y="-145415"/>
                    <a:ext cx="730663" cy="1062284"/>
                  </a:xfrm>
                  <a:prstGeom prst="rect">
                    <a:avLst/>
                  </a:prstGeom>
                </p:spPr>
              </p:pic>
            </p:grpSp>
            <p:pic>
              <p:nvPicPr>
                <p:cNvPr id="26" name="図 25" descr="ダイアグラム が含まれている画像&#10;&#10;自動的に生成された説明">
                  <a:extLst>
                    <a:ext uri="{FF2B5EF4-FFF2-40B4-BE49-F238E27FC236}">
                      <a16:creationId xmlns:a16="http://schemas.microsoft.com/office/drawing/2014/main" id="{8A7CC08D-10E9-4C88-8E6D-080BDF1FCC40}"/>
                    </a:ext>
                  </a:extLst>
                </p:cNvPr>
                <p:cNvPicPr>
                  <a:picLocks noChangeAspect="1"/>
                </p:cNvPicPr>
                <p:nvPr/>
              </p:nvPicPr>
              <p:blipFill rotWithShape="1">
                <a:blip r:embed="rId6">
                  <a:extLst>
                    <a:ext uri="{28A0092B-C50C-407E-A947-70E740481C1C}">
                      <a14:useLocalDpi xmlns:a14="http://schemas.microsoft.com/office/drawing/2010/main" val="0"/>
                    </a:ext>
                  </a:extLst>
                </a:blip>
                <a:srcRect l="28193" t="72500" r="63807"/>
                <a:stretch/>
              </p:blipFill>
              <p:spPr>
                <a:xfrm>
                  <a:off x="12839755" y="-664568"/>
                  <a:ext cx="531362" cy="1062284"/>
                </a:xfrm>
                <a:prstGeom prst="rect">
                  <a:avLst/>
                </a:prstGeom>
              </p:spPr>
            </p:pic>
          </p:grpSp>
          <p:pic>
            <p:nvPicPr>
              <p:cNvPr id="24" name="図 23" descr="ダイアグラム が含まれている画像&#10;&#10;自動的に生成された説明">
                <a:extLst>
                  <a:ext uri="{FF2B5EF4-FFF2-40B4-BE49-F238E27FC236}">
                    <a16:creationId xmlns:a16="http://schemas.microsoft.com/office/drawing/2014/main" id="{F1B3248D-597C-408C-9BC7-C5C46EDC2655}"/>
                  </a:ext>
                </a:extLst>
              </p:cNvPr>
              <p:cNvPicPr>
                <a:picLocks noChangeAspect="1"/>
              </p:cNvPicPr>
              <p:nvPr/>
            </p:nvPicPr>
            <p:blipFill rotWithShape="1">
              <a:blip r:embed="rId6">
                <a:extLst>
                  <a:ext uri="{28A0092B-C50C-407E-A947-70E740481C1C}">
                    <a14:useLocalDpi xmlns:a14="http://schemas.microsoft.com/office/drawing/2010/main" val="0"/>
                  </a:ext>
                </a:extLst>
              </a:blip>
              <a:srcRect l="48820" t="72500" r="41804"/>
              <a:stretch/>
            </p:blipFill>
            <p:spPr>
              <a:xfrm>
                <a:off x="13876562" y="-675923"/>
                <a:ext cx="622813" cy="1062284"/>
              </a:xfrm>
              <a:prstGeom prst="rect">
                <a:avLst/>
              </a:prstGeom>
            </p:spPr>
          </p:pic>
        </p:grpSp>
        <p:pic>
          <p:nvPicPr>
            <p:cNvPr id="22" name="図 21" descr="ダイアグラム が含まれている画像&#10;&#10;自動的に生成された説明">
              <a:extLst>
                <a:ext uri="{FF2B5EF4-FFF2-40B4-BE49-F238E27FC236}">
                  <a16:creationId xmlns:a16="http://schemas.microsoft.com/office/drawing/2014/main" id="{A439A62E-E012-4291-AAEC-FAED0A9D665A}"/>
                </a:ext>
              </a:extLst>
            </p:cNvPr>
            <p:cNvPicPr>
              <a:picLocks noChangeAspect="1"/>
            </p:cNvPicPr>
            <p:nvPr/>
          </p:nvPicPr>
          <p:blipFill rotWithShape="1">
            <a:blip r:embed="rId6">
              <a:extLst>
                <a:ext uri="{28A0092B-C50C-407E-A947-70E740481C1C}">
                  <a14:useLocalDpi xmlns:a14="http://schemas.microsoft.com/office/drawing/2010/main" val="0"/>
                </a:ext>
              </a:extLst>
            </a:blip>
            <a:srcRect l="7084" t="72500" r="82764"/>
            <a:stretch/>
          </p:blipFill>
          <p:spPr>
            <a:xfrm>
              <a:off x="12326759" y="-323668"/>
              <a:ext cx="674344" cy="1062284"/>
            </a:xfrm>
            <a:prstGeom prst="rect">
              <a:avLst/>
            </a:prstGeom>
          </p:spPr>
        </p:pic>
      </p:grpSp>
      <p:sp>
        <p:nvSpPr>
          <p:cNvPr id="30" name="正方形/長方形 29">
            <a:extLst>
              <a:ext uri="{FF2B5EF4-FFF2-40B4-BE49-F238E27FC236}">
                <a16:creationId xmlns:a16="http://schemas.microsoft.com/office/drawing/2014/main" id="{D25472BB-0131-40DA-8962-F7FA11B0692D}"/>
              </a:ext>
            </a:extLst>
          </p:cNvPr>
          <p:cNvSpPr/>
          <p:nvPr/>
        </p:nvSpPr>
        <p:spPr>
          <a:xfrm>
            <a:off x="5805250" y="2346460"/>
            <a:ext cx="6025578"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6213">
              <a:lnSpc>
                <a:spcPct val="110000"/>
              </a:lnSpc>
            </a:pPr>
            <a:r>
              <a:rPr kumimoji="1" lang="ja-JP" altLang="en-US" sz="2400" b="1" dirty="0">
                <a:solidFill>
                  <a:schemeClr val="tx1"/>
                </a:solidFill>
              </a:rPr>
              <a:t>粘度比 ≦ </a:t>
            </a:r>
            <a:r>
              <a:rPr kumimoji="1" lang="en-US" altLang="ja-JP" sz="2400" dirty="0">
                <a:solidFill>
                  <a:schemeClr val="tx1"/>
                </a:solidFill>
              </a:rPr>
              <a:t>0.2</a:t>
            </a:r>
            <a:r>
              <a:rPr kumimoji="1" lang="ja-JP" altLang="en-US" sz="2400" dirty="0">
                <a:solidFill>
                  <a:schemeClr val="tx1"/>
                </a:solidFill>
              </a:rPr>
              <a:t>：</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b="1" dirty="0">
              <a:solidFill>
                <a:schemeClr val="tx1"/>
              </a:solidFill>
            </a:endParaRPr>
          </a:p>
          <a:p>
            <a:pPr indent="176213">
              <a:lnSpc>
                <a:spcPct val="110000"/>
              </a:lnSpc>
            </a:pPr>
            <a:r>
              <a:rPr kumimoji="1" lang="ja-JP" altLang="en-US" sz="2400" b="1" dirty="0">
                <a:solidFill>
                  <a:schemeClr val="tx1"/>
                </a:solidFill>
              </a:rPr>
              <a:t>粘度比 </a:t>
            </a:r>
            <a:r>
              <a:rPr kumimoji="1" lang="ja-JP" altLang="en-US" sz="2400" dirty="0">
                <a:solidFill>
                  <a:schemeClr val="tx1"/>
                </a:solidFill>
              </a:rPr>
              <a:t>＞ </a:t>
            </a:r>
            <a:r>
              <a:rPr kumimoji="1" lang="en-US" altLang="ja-JP" sz="2400" dirty="0">
                <a:solidFill>
                  <a:schemeClr val="tx1"/>
                </a:solidFill>
              </a:rPr>
              <a:t>0.2</a:t>
            </a:r>
            <a:r>
              <a:rPr kumimoji="1" lang="ja-JP" altLang="en-US" sz="2400" dirty="0">
                <a:solidFill>
                  <a:schemeClr val="tx1"/>
                </a:solidFill>
              </a:rPr>
              <a:t>：</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sp>
        <p:nvSpPr>
          <p:cNvPr id="4" name="テキスト ボックス 3">
            <a:extLst>
              <a:ext uri="{FF2B5EF4-FFF2-40B4-BE49-F238E27FC236}">
                <a16:creationId xmlns:a16="http://schemas.microsoft.com/office/drawing/2014/main" id="{DDAFB09A-2576-4AC6-9CDA-7A3C48912F57}"/>
              </a:ext>
            </a:extLst>
          </p:cNvPr>
          <p:cNvSpPr txBox="1"/>
          <p:nvPr/>
        </p:nvSpPr>
        <p:spPr>
          <a:xfrm>
            <a:off x="6251629" y="5840457"/>
            <a:ext cx="5579199" cy="954107"/>
          </a:xfrm>
          <a:prstGeom prst="rect">
            <a:avLst/>
          </a:prstGeom>
          <a:noFill/>
        </p:spPr>
        <p:txBody>
          <a:bodyPr wrap="square" rtlCol="0">
            <a:spAutoFit/>
          </a:bodyPr>
          <a:lstStyle/>
          <a:p>
            <a:r>
              <a:rPr kumimoji="1" lang="ja-JP" altLang="en-US" sz="2800" dirty="0"/>
              <a:t>⇒ </a:t>
            </a:r>
            <a:r>
              <a:rPr kumimoji="1" lang="ja-JP" altLang="en-US" sz="2800"/>
              <a:t>理論と実験の</a:t>
            </a:r>
            <a:r>
              <a:rPr kumimoji="1" lang="ja-JP" altLang="en-US" sz="2800" dirty="0"/>
              <a:t>差異の要因は？</a:t>
            </a:r>
            <a:endParaRPr kumimoji="1" lang="en-US" altLang="ja-JP" sz="2800" dirty="0"/>
          </a:p>
          <a:p>
            <a:r>
              <a:rPr kumimoji="1" lang="ja-JP" altLang="en-US" sz="2800" dirty="0"/>
              <a:t>     </a:t>
            </a:r>
            <a:r>
              <a:rPr kumimoji="1" lang="ja-JP" altLang="en-US" sz="2800" b="1" dirty="0">
                <a:solidFill>
                  <a:srgbClr val="FF0000"/>
                </a:solidFill>
              </a:rPr>
              <a:t>弾性影響</a:t>
            </a:r>
            <a:r>
              <a:rPr kumimoji="1" lang="ja-JP" altLang="en-US" sz="2800" dirty="0"/>
              <a:t>が先行研究で示唆</a:t>
            </a:r>
          </a:p>
        </p:txBody>
      </p:sp>
      <p:sp>
        <p:nvSpPr>
          <p:cNvPr id="9" name="右中かっこ 8">
            <a:extLst>
              <a:ext uri="{FF2B5EF4-FFF2-40B4-BE49-F238E27FC236}">
                <a16:creationId xmlns:a16="http://schemas.microsoft.com/office/drawing/2014/main" id="{B910EB2A-8905-4AEE-A416-D508FBA3C0DD}"/>
              </a:ext>
            </a:extLst>
          </p:cNvPr>
          <p:cNvSpPr/>
          <p:nvPr/>
        </p:nvSpPr>
        <p:spPr>
          <a:xfrm>
            <a:off x="8970432" y="4073625"/>
            <a:ext cx="360316" cy="125063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44C5C183-6EA3-442B-9D7E-677FB0E0BE2E}"/>
              </a:ext>
            </a:extLst>
          </p:cNvPr>
          <p:cNvSpPr txBox="1"/>
          <p:nvPr/>
        </p:nvSpPr>
        <p:spPr>
          <a:xfrm>
            <a:off x="9380992" y="4257460"/>
            <a:ext cx="1778558" cy="895630"/>
          </a:xfrm>
          <a:prstGeom prst="rect">
            <a:avLst/>
          </a:prstGeom>
          <a:noFill/>
          <a:ln w="38100">
            <a:solidFill>
              <a:srgbClr val="FF0000"/>
            </a:solidFill>
          </a:ln>
        </p:spPr>
        <p:txBody>
          <a:bodyPr wrap="square" rtlCol="0">
            <a:spAutoFit/>
          </a:bodyPr>
          <a:lstStyle/>
          <a:p>
            <a:pPr>
              <a:lnSpc>
                <a:spcPct val="110000"/>
              </a:lnSpc>
            </a:pPr>
            <a:r>
              <a:rPr kumimoji="1" lang="ja-JP" altLang="en-US" sz="2400" u="sng" dirty="0">
                <a:solidFill>
                  <a:sysClr val="windowText" lastClr="000000"/>
                </a:solidFill>
              </a:rPr>
              <a:t>終端速度</a:t>
            </a:r>
            <a:r>
              <a:rPr kumimoji="1" lang="ja-JP" altLang="en-US" sz="2400" dirty="0">
                <a:solidFill>
                  <a:sysClr val="windowText" lastClr="000000"/>
                </a:solidFill>
              </a:rPr>
              <a:t>が</a:t>
            </a:r>
            <a:endParaRPr kumimoji="1" lang="en-US" altLang="ja-JP" sz="2400" dirty="0">
              <a:solidFill>
                <a:sysClr val="windowText" lastClr="000000"/>
              </a:solidFill>
            </a:endParaRPr>
          </a:p>
          <a:p>
            <a:pPr>
              <a:lnSpc>
                <a:spcPct val="110000"/>
              </a:lnSpc>
            </a:pPr>
            <a:r>
              <a:rPr kumimoji="1" lang="ja-JP" altLang="en-US" sz="2400" dirty="0">
                <a:solidFill>
                  <a:srgbClr val="2828FE"/>
                </a:solidFill>
              </a:rPr>
              <a:t>低い</a:t>
            </a:r>
            <a:r>
              <a:rPr kumimoji="1" lang="ja-JP" altLang="en-US" sz="2400" dirty="0">
                <a:solidFill>
                  <a:sysClr val="windowText" lastClr="000000"/>
                </a:solidFill>
              </a:rPr>
              <a:t>場合</a:t>
            </a:r>
            <a:endParaRPr kumimoji="1" lang="ja-JP" altLang="en-US" sz="2400" dirty="0"/>
          </a:p>
        </p:txBody>
      </p:sp>
      <p:sp>
        <p:nvSpPr>
          <p:cNvPr id="8" name="吹き出し: 四角形 7">
            <a:extLst>
              <a:ext uri="{FF2B5EF4-FFF2-40B4-BE49-F238E27FC236}">
                <a16:creationId xmlns:a16="http://schemas.microsoft.com/office/drawing/2014/main" id="{148294F7-8C2A-4825-B285-8E45C9499ACE}"/>
              </a:ext>
            </a:extLst>
          </p:cNvPr>
          <p:cNvSpPr/>
          <p:nvPr/>
        </p:nvSpPr>
        <p:spPr>
          <a:xfrm>
            <a:off x="6580779" y="3786101"/>
            <a:ext cx="4768890" cy="1867191"/>
          </a:xfrm>
          <a:prstGeom prst="wedgeRectCallout">
            <a:avLst>
              <a:gd name="adj1" fmla="val -72826"/>
              <a:gd name="adj2" fmla="val -25381"/>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kumimoji="1" lang="ja-JP" altLang="en-US" sz="2400" b="1" dirty="0">
                <a:solidFill>
                  <a:sysClr val="windowText" lastClr="000000"/>
                </a:solidFill>
              </a:rPr>
              <a:t>  密度差－</a:t>
            </a:r>
            <a:r>
              <a:rPr kumimoji="1" lang="ja-JP" altLang="en-US" sz="2400" dirty="0">
                <a:solidFill>
                  <a:sysClr val="windowText" lastClr="000000"/>
                </a:solidFill>
              </a:rPr>
              <a:t>小</a:t>
            </a:r>
            <a:endParaRPr kumimoji="1" lang="en-US" altLang="ja-JP" sz="2400" dirty="0">
              <a:solidFill>
                <a:sysClr val="windowText" lastClr="000000"/>
              </a:solidFill>
            </a:endParaRPr>
          </a:p>
          <a:p>
            <a:pPr>
              <a:lnSpc>
                <a:spcPct val="110000"/>
              </a:lnSpc>
            </a:pPr>
            <a:r>
              <a:rPr kumimoji="1" lang="ja-JP" altLang="en-US" sz="2400" b="1" dirty="0">
                <a:solidFill>
                  <a:sysClr val="windowText" lastClr="000000"/>
                </a:solidFill>
              </a:rPr>
              <a:t>  溶液濃度－</a:t>
            </a:r>
            <a:r>
              <a:rPr kumimoji="1" lang="ja-JP" altLang="en-US" sz="2400" dirty="0">
                <a:solidFill>
                  <a:sysClr val="windowText" lastClr="000000"/>
                </a:solidFill>
              </a:rPr>
              <a:t>濃い　</a:t>
            </a:r>
            <a:endParaRPr kumimoji="1" lang="en-US" altLang="ja-JP" sz="2400" dirty="0">
              <a:solidFill>
                <a:sysClr val="windowText" lastClr="000000"/>
              </a:solidFill>
            </a:endParaRPr>
          </a:p>
          <a:p>
            <a:pPr>
              <a:lnSpc>
                <a:spcPct val="110000"/>
              </a:lnSpc>
            </a:pPr>
            <a:r>
              <a:rPr kumimoji="1" lang="ja-JP" altLang="en-US" sz="2400" b="1" dirty="0">
                <a:solidFill>
                  <a:sysClr val="windowText" lastClr="000000"/>
                </a:solidFill>
              </a:rPr>
              <a:t>  球径－</a:t>
            </a:r>
            <a:r>
              <a:rPr kumimoji="1" lang="ja-JP" altLang="en-US" sz="2400" dirty="0">
                <a:solidFill>
                  <a:sysClr val="windowText" lastClr="000000"/>
                </a:solidFill>
              </a:rPr>
              <a:t>小</a:t>
            </a:r>
          </a:p>
        </p:txBody>
      </p:sp>
      <p:cxnSp>
        <p:nvCxnSpPr>
          <p:cNvPr id="29" name="直線矢印コネクタ 28">
            <a:extLst>
              <a:ext uri="{FF2B5EF4-FFF2-40B4-BE49-F238E27FC236}">
                <a16:creationId xmlns:a16="http://schemas.microsoft.com/office/drawing/2014/main" id="{E7E4DB42-F102-4E43-8535-EA6B56B6E6B4}"/>
              </a:ext>
            </a:extLst>
          </p:cNvPr>
          <p:cNvCxnSpPr>
            <a:cxnSpLocks/>
          </p:cNvCxnSpPr>
          <p:nvPr/>
        </p:nvCxnSpPr>
        <p:spPr>
          <a:xfrm flipV="1">
            <a:off x="1045945" y="3478973"/>
            <a:ext cx="1760361" cy="1227673"/>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strips(upRight)">
                                      <p:cBhvr>
                                        <p:cTn id="18" dur="500"/>
                                        <p:tgtEl>
                                          <p:spTgt spid="29"/>
                                        </p:tgtEl>
                                      </p:cBhvr>
                                    </p:animEffect>
                                  </p:childTnLst>
                                </p:cTn>
                              </p:par>
                            </p:childTnLst>
                          </p:cTn>
                        </p:par>
                        <p:par>
                          <p:cTn id="19" fill="hold">
                            <p:stCondLst>
                              <p:cond delay="500"/>
                            </p:stCondLst>
                            <p:childTnLst>
                              <p:par>
                                <p:cTn id="20" presetID="18"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par>
                          <p:cTn id="23" fill="hold">
                            <p:stCondLst>
                              <p:cond delay="1000"/>
                            </p:stCondLst>
                            <p:childTnLst>
                              <p:par>
                                <p:cTn id="24" presetID="18" presetClass="entr" presetSubtype="3"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upRight)">
                                      <p:cBhvr>
                                        <p:cTn id="26" dur="500"/>
                                        <p:tgtEl>
                                          <p:spTgt spid="14"/>
                                        </p:tgtEl>
                                      </p:cBhvr>
                                    </p:animEffect>
                                  </p:childTnLst>
                                </p:cTn>
                              </p:par>
                            </p:childTnLst>
                          </p:cTn>
                        </p:par>
                        <p:par>
                          <p:cTn id="27" fill="hold">
                            <p:stCondLst>
                              <p:cond delay="1500"/>
                            </p:stCondLst>
                            <p:childTnLst>
                              <p:par>
                                <p:cTn id="28" presetID="16" presetClass="entr" presetSubtype="21"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arn(inVertic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par>
                          <p:cTn id="39" fill="hold">
                            <p:stCondLst>
                              <p:cond delay="500"/>
                            </p:stCondLst>
                            <p:childTnLst>
                              <p:par>
                                <p:cTn id="40" presetID="53" presetClass="entr" presetSubtype="16"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arn(inVertical)">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0" grpId="0" animBg="1"/>
      <p:bldP spid="4" grpId="0"/>
      <p:bldP spid="9" grpId="0" animBg="1"/>
      <p:bldP spid="32"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マップ&#10;&#10;自動的に生成された説明">
            <a:extLst>
              <a:ext uri="{FF2B5EF4-FFF2-40B4-BE49-F238E27FC236}">
                <a16:creationId xmlns:a16="http://schemas.microsoft.com/office/drawing/2014/main" id="{A116E33A-BB67-416A-B8FC-E5E98BAB380C}"/>
              </a:ext>
            </a:extLst>
          </p:cNvPr>
          <p:cNvPicPr>
            <a:picLocks noChangeAspect="1"/>
          </p:cNvPicPr>
          <p:nvPr/>
        </p:nvPicPr>
        <p:blipFill rotWithShape="1">
          <a:blip r:embed="rId6">
            <a:extLst>
              <a:ext uri="{28A0092B-C50C-407E-A947-70E740481C1C}">
                <a14:useLocalDpi xmlns:a14="http://schemas.microsoft.com/office/drawing/2010/main" val="0"/>
              </a:ext>
            </a:extLst>
          </a:blip>
          <a:srcRect r="19218"/>
          <a:stretch/>
        </p:blipFill>
        <p:spPr>
          <a:xfrm>
            <a:off x="6976653" y="747304"/>
            <a:ext cx="4970912" cy="4248103"/>
          </a:xfrm>
          <a:prstGeom prst="rect">
            <a:avLst/>
          </a:prstGeom>
        </p:spPr>
      </p:pic>
      <p:sp>
        <p:nvSpPr>
          <p:cNvPr id="107" name="正方形/長方形 106">
            <a:extLst>
              <a:ext uri="{FF2B5EF4-FFF2-40B4-BE49-F238E27FC236}">
                <a16:creationId xmlns:a16="http://schemas.microsoft.com/office/drawing/2014/main" id="{6CB8F5BA-0402-45EF-8891-EA5BF70C0475}"/>
              </a:ext>
            </a:extLst>
          </p:cNvPr>
          <p:cNvSpPr/>
          <p:nvPr/>
        </p:nvSpPr>
        <p:spPr>
          <a:xfrm>
            <a:off x="10286999" y="966863"/>
            <a:ext cx="1143621" cy="3564000"/>
          </a:xfrm>
          <a:prstGeom prst="rect">
            <a:avLst/>
          </a:prstGeom>
          <a:solidFill>
            <a:srgbClr val="666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粘性的</a:t>
            </a:r>
          </a:p>
        </p:txBody>
      </p:sp>
      <p:sp>
        <p:nvSpPr>
          <p:cNvPr id="105" name="吹き出し: 四角形 104">
            <a:extLst>
              <a:ext uri="{FF2B5EF4-FFF2-40B4-BE49-F238E27FC236}">
                <a16:creationId xmlns:a16="http://schemas.microsoft.com/office/drawing/2014/main" id="{E02D2C88-97B3-4B6A-AD6F-658F5D6DB978}"/>
              </a:ext>
            </a:extLst>
          </p:cNvPr>
          <p:cNvSpPr/>
          <p:nvPr/>
        </p:nvSpPr>
        <p:spPr>
          <a:xfrm>
            <a:off x="10127363" y="4814275"/>
            <a:ext cx="666749" cy="488036"/>
          </a:xfrm>
          <a:prstGeom prst="wedgeRectCallout">
            <a:avLst>
              <a:gd name="adj1" fmla="val -27976"/>
              <a:gd name="adj2" fmla="val -99491"/>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粘弾性計測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en-US" altLang="ja-JP" sz="2000" b="1" dirty="0"/>
              <a:t>(PAA 1.0</a:t>
            </a:r>
            <a:r>
              <a:rPr kumimoji="1" lang="ja-JP" altLang="en-US" sz="2000" b="1" dirty="0"/>
              <a:t> </a:t>
            </a:r>
            <a:r>
              <a:rPr kumimoji="1" lang="en-US" altLang="ja-JP" sz="2000" b="1" dirty="0"/>
              <a:t>wt.%)</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pic>
        <p:nvPicPr>
          <p:cNvPr id="9" name="図 8" descr="マップ&#10;&#10;自動的に生成された説明">
            <a:extLst>
              <a:ext uri="{FF2B5EF4-FFF2-40B4-BE49-F238E27FC236}">
                <a16:creationId xmlns:a16="http://schemas.microsoft.com/office/drawing/2014/main" id="{1B894D18-60CC-43A5-A6AA-02DCE1520121}"/>
              </a:ext>
            </a:extLst>
          </p:cNvPr>
          <p:cNvPicPr>
            <a:picLocks noChangeAspect="1"/>
          </p:cNvPicPr>
          <p:nvPr/>
        </p:nvPicPr>
        <p:blipFill rotWithShape="1">
          <a:blip r:embed="rId6">
            <a:extLst>
              <a:ext uri="{28A0092B-C50C-407E-A947-70E740481C1C}">
                <a14:useLocalDpi xmlns:a14="http://schemas.microsoft.com/office/drawing/2010/main" val="0"/>
              </a:ext>
            </a:extLst>
          </a:blip>
          <a:srcRect l="79744" t="69670"/>
          <a:stretch/>
        </p:blipFill>
        <p:spPr>
          <a:xfrm>
            <a:off x="6178394" y="3929002"/>
            <a:ext cx="1246484" cy="1288470"/>
          </a:xfrm>
          <a:prstGeom prst="rect">
            <a:avLst/>
          </a:prstGeom>
        </p:spPr>
      </p:pic>
      <p:pic>
        <p:nvPicPr>
          <p:cNvPr id="104" name="図 103" descr="\documentclass{article}&#10;\usepackage{amsmath}&#10;\pagestyle{empty}&#10;\begin{document}&#10;\begin{equation*}&#10;\tau_\text{0}&#10;\end{equation*}&#10;\end{document}" title="IguanaTex Bitmap Display">
            <a:extLst>
              <a:ext uri="{FF2B5EF4-FFF2-40B4-BE49-F238E27FC236}">
                <a16:creationId xmlns:a16="http://schemas.microsoft.com/office/drawing/2014/main" id="{3B68B468-0167-41E9-80A7-A4D5FF3F9D6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287000" y="4938171"/>
            <a:ext cx="332347" cy="255058"/>
          </a:xfrm>
          <a:prstGeom prst="rect">
            <a:avLst/>
          </a:prstGeom>
        </p:spPr>
      </p:pic>
      <p:sp>
        <p:nvSpPr>
          <p:cNvPr id="106" name="正方形/長方形 105">
            <a:extLst>
              <a:ext uri="{FF2B5EF4-FFF2-40B4-BE49-F238E27FC236}">
                <a16:creationId xmlns:a16="http://schemas.microsoft.com/office/drawing/2014/main" id="{4C2EE97A-C375-49A4-BE14-849D69A26B38}"/>
              </a:ext>
            </a:extLst>
          </p:cNvPr>
          <p:cNvSpPr/>
          <p:nvPr/>
        </p:nvSpPr>
        <p:spPr>
          <a:xfrm>
            <a:off x="7866205" y="970299"/>
            <a:ext cx="2444083" cy="356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弾性的</a:t>
            </a:r>
          </a:p>
        </p:txBody>
      </p:sp>
      <p:cxnSp>
        <p:nvCxnSpPr>
          <p:cNvPr id="102" name="直線コネクタ 101">
            <a:extLst>
              <a:ext uri="{FF2B5EF4-FFF2-40B4-BE49-F238E27FC236}">
                <a16:creationId xmlns:a16="http://schemas.microsoft.com/office/drawing/2014/main" id="{9A330B35-CF7D-4095-AD77-1819C34EB576}"/>
              </a:ext>
            </a:extLst>
          </p:cNvPr>
          <p:cNvCxnSpPr/>
          <p:nvPr/>
        </p:nvCxnSpPr>
        <p:spPr>
          <a:xfrm>
            <a:off x="10287000" y="927842"/>
            <a:ext cx="0" cy="35921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1730C432-A034-4A86-A038-239A0C689589}"/>
              </a:ext>
            </a:extLst>
          </p:cNvPr>
          <p:cNvGrpSpPr/>
          <p:nvPr/>
        </p:nvGrpSpPr>
        <p:grpSpPr>
          <a:xfrm>
            <a:off x="6973891" y="5389498"/>
            <a:ext cx="4358530" cy="1289107"/>
            <a:chOff x="6832902" y="5426905"/>
            <a:chExt cx="4358530" cy="1289107"/>
          </a:xfrm>
        </p:grpSpPr>
        <p:sp>
          <p:nvSpPr>
            <p:cNvPr id="22" name="正方形/長方形 21">
              <a:extLst>
                <a:ext uri="{FF2B5EF4-FFF2-40B4-BE49-F238E27FC236}">
                  <a16:creationId xmlns:a16="http://schemas.microsoft.com/office/drawing/2014/main" id="{07B4ED30-2D39-41D1-9C55-C2E28C4AC6B9}"/>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i="1" dirty="0">
                  <a:solidFill>
                    <a:schemeClr val="tx1"/>
                  </a:solidFill>
                </a:rPr>
                <a:t>　 </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dirty="0">
                  <a:solidFill>
                    <a:schemeClr val="tx1"/>
                  </a:solidFill>
                </a:rPr>
                <a:t>より</a:t>
              </a:r>
              <a:endParaRPr kumimoji="1" lang="en-US" altLang="ja-JP" sz="2400" b="1" dirty="0">
                <a:solidFill>
                  <a:srgbClr val="FF0000"/>
                </a:solidFill>
              </a:endParaRPr>
            </a:p>
          </p:txBody>
        </p:sp>
        <p:sp>
          <p:nvSpPr>
            <p:cNvPr id="3" name="テキスト ボックス 2">
              <a:extLst>
                <a:ext uri="{FF2B5EF4-FFF2-40B4-BE49-F238E27FC236}">
                  <a16:creationId xmlns:a16="http://schemas.microsoft.com/office/drawing/2014/main" id="{19A38AB6-3F85-43E4-9B95-4281CDB2B199}"/>
                </a:ext>
              </a:extLst>
            </p:cNvPr>
            <p:cNvSpPr txBox="1"/>
            <p:nvPr/>
          </p:nvSpPr>
          <p:spPr>
            <a:xfrm>
              <a:off x="8718414" y="5462211"/>
              <a:ext cx="2304026" cy="1154162"/>
            </a:xfrm>
            <a:prstGeom prst="rect">
              <a:avLst/>
            </a:prstGeom>
            <a:noFill/>
          </p:spPr>
          <p:txBody>
            <a:bodyPr wrap="square" rtlCol="0">
              <a:spAutoFit/>
            </a:bodyPr>
            <a:lstStyle/>
            <a:p>
              <a:pPr>
                <a:lnSpc>
                  <a:spcPct val="150000"/>
                </a:lnSpc>
              </a:pPr>
              <a:r>
                <a:rPr kumimoji="1" lang="ja-JP" altLang="en-US" sz="2400" dirty="0"/>
                <a:t>小 ⇒ </a:t>
              </a:r>
              <a:r>
                <a:rPr kumimoji="1" lang="ja-JP" altLang="en-US" sz="2400" dirty="0">
                  <a:solidFill>
                    <a:srgbClr val="FF0000"/>
                  </a:solidFill>
                </a:rPr>
                <a:t>弾性影響</a:t>
              </a:r>
              <a:endParaRPr kumimoji="1" lang="en-US" altLang="ja-JP" sz="2400" dirty="0">
                <a:solidFill>
                  <a:srgbClr val="FF0000"/>
                </a:solidFill>
              </a:endParaRPr>
            </a:p>
            <a:p>
              <a:pPr>
                <a:lnSpc>
                  <a:spcPct val="150000"/>
                </a:lnSpc>
              </a:pPr>
              <a:r>
                <a:rPr kumimoji="1" lang="ja-JP" altLang="en-US" sz="2400" dirty="0"/>
                <a:t>大 ⇒ </a:t>
              </a:r>
              <a:r>
                <a:rPr kumimoji="1" lang="ja-JP" altLang="en-US" sz="2400" dirty="0">
                  <a:solidFill>
                    <a:srgbClr val="2828FE"/>
                  </a:solidFill>
                </a:rPr>
                <a:t>粘性影響</a:t>
              </a:r>
              <a:endParaRPr kumimoji="1" lang="en-US" altLang="ja-JP" sz="2400" dirty="0">
                <a:solidFill>
                  <a:srgbClr val="2828FE"/>
                </a:solidFill>
              </a:endParaRPr>
            </a:p>
          </p:txBody>
        </p:sp>
        <p:sp>
          <p:nvSpPr>
            <p:cNvPr id="7" name="左中かっこ 6">
              <a:extLst>
                <a:ext uri="{FF2B5EF4-FFF2-40B4-BE49-F238E27FC236}">
                  <a16:creationId xmlns:a16="http://schemas.microsoft.com/office/drawing/2014/main" id="{C220A7C4-3D2B-441B-A3A8-5E3A2E411384}"/>
                </a:ext>
              </a:extLst>
            </p:cNvPr>
            <p:cNvSpPr/>
            <p:nvPr/>
          </p:nvSpPr>
          <p:spPr>
            <a:xfrm>
              <a:off x="8433279" y="5540981"/>
              <a:ext cx="285135" cy="996623"/>
            </a:xfrm>
            <a:prstGeom prst="leftBrace">
              <a:avLst>
                <a:gd name="adj1" fmla="val 46749"/>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34" name="正方形/長方形 33">
            <a:extLst>
              <a:ext uri="{FF2B5EF4-FFF2-40B4-BE49-F238E27FC236}">
                <a16:creationId xmlns:a16="http://schemas.microsoft.com/office/drawing/2014/main" id="{93423A26-98B3-48AF-AF83-D30616CFCC7B}"/>
              </a:ext>
            </a:extLst>
          </p:cNvPr>
          <p:cNvSpPr/>
          <p:nvPr/>
        </p:nvSpPr>
        <p:spPr>
          <a:xfrm>
            <a:off x="268121" y="2680490"/>
            <a:ext cx="1884529"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粘弾性理論</a:t>
            </a:r>
            <a:endParaRPr kumimoji="1" lang="en-US" altLang="ja-JP" sz="2400" b="1" dirty="0">
              <a:solidFill>
                <a:schemeClr val="tx1"/>
              </a:solidFill>
            </a:endParaRPr>
          </a:p>
        </p:txBody>
      </p:sp>
      <p:grpSp>
        <p:nvGrpSpPr>
          <p:cNvPr id="35" name="グループ化 34">
            <a:extLst>
              <a:ext uri="{FF2B5EF4-FFF2-40B4-BE49-F238E27FC236}">
                <a16:creationId xmlns:a16="http://schemas.microsoft.com/office/drawing/2014/main" id="{42F9AA12-D88E-41A3-AE86-72C9F0BD8269}"/>
              </a:ext>
            </a:extLst>
          </p:cNvPr>
          <p:cNvGrpSpPr/>
          <p:nvPr/>
        </p:nvGrpSpPr>
        <p:grpSpPr>
          <a:xfrm>
            <a:off x="662334" y="3237155"/>
            <a:ext cx="5401297" cy="1687771"/>
            <a:chOff x="635559" y="3299042"/>
            <a:chExt cx="5401297" cy="1687771"/>
          </a:xfrm>
        </p:grpSpPr>
        <p:pic>
          <p:nvPicPr>
            <p:cNvPr id="36" name="図 35"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951EE82B-D8DA-4562-8C53-11ABB53C4415}"/>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35559" y="3299042"/>
              <a:ext cx="4333714" cy="1687771"/>
            </a:xfrm>
            <a:prstGeom prst="rect">
              <a:avLst/>
            </a:prstGeom>
          </p:spPr>
        </p:pic>
        <p:sp>
          <p:nvSpPr>
            <p:cNvPr id="37" name="テキスト ボックス 36">
              <a:extLst>
                <a:ext uri="{FF2B5EF4-FFF2-40B4-BE49-F238E27FC236}">
                  <a16:creationId xmlns:a16="http://schemas.microsoft.com/office/drawing/2014/main" id="{A252C463-CFDA-4DBB-AC4A-B07B1F552602}"/>
                </a:ext>
              </a:extLst>
            </p:cNvPr>
            <p:cNvSpPr txBox="1"/>
            <p:nvPr/>
          </p:nvSpPr>
          <p:spPr>
            <a:xfrm>
              <a:off x="3458180" y="3675937"/>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38" name="図 37"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90EC038F-4300-43F9-94E8-9C6BB1377AD1}"/>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39" name="テキスト ボックス 38">
            <a:extLst>
              <a:ext uri="{FF2B5EF4-FFF2-40B4-BE49-F238E27FC236}">
                <a16:creationId xmlns:a16="http://schemas.microsoft.com/office/drawing/2014/main" id="{19BA792B-1985-45F5-8B67-555EE0048CEA}"/>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40" name="正方形/長方形 39">
            <a:extLst>
              <a:ext uri="{FF2B5EF4-FFF2-40B4-BE49-F238E27FC236}">
                <a16:creationId xmlns:a16="http://schemas.microsoft.com/office/drawing/2014/main" id="{64A2CDB3-F631-424F-A125-FD4F19070AAF}"/>
              </a:ext>
            </a:extLst>
          </p:cNvPr>
          <p:cNvSpPr/>
          <p:nvPr/>
        </p:nvSpPr>
        <p:spPr>
          <a:xfrm>
            <a:off x="268121" y="5081024"/>
            <a:ext cx="5476875" cy="1614631"/>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95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6" presetClass="entr" presetSubtype="21"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arn(inVertic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barn(outHorizontal)">
                                      <p:cBhvr>
                                        <p:cTn id="37" dur="500"/>
                                        <p:tgtEl>
                                          <p:spTgt spid="102"/>
                                        </p:tgtEl>
                                      </p:cBhvr>
                                    </p:animEffect>
                                  </p:childTnLst>
                                </p:cTn>
                              </p:par>
                            </p:childTnLst>
                          </p:cTn>
                        </p:par>
                        <p:par>
                          <p:cTn id="38" fill="hold">
                            <p:stCondLst>
                              <p:cond delay="500"/>
                            </p:stCondLst>
                            <p:childTnLst>
                              <p:par>
                                <p:cTn id="39" presetID="16" presetClass="entr" presetSubtype="21" fill="hold" nodeType="after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barn(inVertical)">
                                      <p:cBhvr>
                                        <p:cTn id="41" dur="500"/>
                                        <p:tgtEl>
                                          <p:spTgt spid="10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barn(inVertical)">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750"/>
                                        <p:tgtEl>
                                          <p:spTgt spid="106"/>
                                        </p:tgtEl>
                                      </p:cBhvr>
                                    </p:animEffect>
                                    <p:anim calcmode="lin" valueType="num">
                                      <p:cBhvr>
                                        <p:cTn id="50" dur="750" fill="hold"/>
                                        <p:tgtEl>
                                          <p:spTgt spid="106"/>
                                        </p:tgtEl>
                                        <p:attrNameLst>
                                          <p:attrName>ppt_x</p:attrName>
                                        </p:attrNameLst>
                                      </p:cBhvr>
                                      <p:tavLst>
                                        <p:tav tm="0">
                                          <p:val>
                                            <p:strVal val="#ppt_x"/>
                                          </p:val>
                                        </p:tav>
                                        <p:tav tm="100000">
                                          <p:val>
                                            <p:strVal val="#ppt_x"/>
                                          </p:val>
                                        </p:tav>
                                      </p:tavLst>
                                    </p:anim>
                                    <p:anim calcmode="lin" valueType="num">
                                      <p:cBhvr>
                                        <p:cTn id="51" dur="750" fill="hold"/>
                                        <p:tgtEl>
                                          <p:spTgt spid="106"/>
                                        </p:tgtEl>
                                        <p:attrNameLst>
                                          <p:attrName>ppt_y</p:attrName>
                                        </p:attrNameLst>
                                      </p:cBhvr>
                                      <p:tavLst>
                                        <p:tav tm="0">
                                          <p:val>
                                            <p:strVal val="#ppt_y+.1"/>
                                          </p:val>
                                        </p:tav>
                                        <p:tav tm="100000">
                                          <p:val>
                                            <p:strVal val="#ppt_y"/>
                                          </p:val>
                                        </p:tav>
                                      </p:tavLst>
                                    </p:anim>
                                  </p:childTnLst>
                                </p:cTn>
                              </p:par>
                            </p:childTnLst>
                          </p:cTn>
                        </p:par>
                        <p:par>
                          <p:cTn id="52" fill="hold">
                            <p:stCondLst>
                              <p:cond delay="750"/>
                            </p:stCondLst>
                            <p:childTnLst>
                              <p:par>
                                <p:cTn id="53" presetID="42" presetClass="entr" presetSubtype="0"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750"/>
                                        <p:tgtEl>
                                          <p:spTgt spid="107"/>
                                        </p:tgtEl>
                                      </p:cBhvr>
                                    </p:animEffect>
                                    <p:anim calcmode="lin" valueType="num">
                                      <p:cBhvr>
                                        <p:cTn id="56" dur="750" fill="hold"/>
                                        <p:tgtEl>
                                          <p:spTgt spid="107"/>
                                        </p:tgtEl>
                                        <p:attrNameLst>
                                          <p:attrName>ppt_x</p:attrName>
                                        </p:attrNameLst>
                                      </p:cBhvr>
                                      <p:tavLst>
                                        <p:tav tm="0">
                                          <p:val>
                                            <p:strVal val="#ppt_x"/>
                                          </p:val>
                                        </p:tav>
                                        <p:tav tm="100000">
                                          <p:val>
                                            <p:strVal val="#ppt_x"/>
                                          </p:val>
                                        </p:tav>
                                      </p:tavLst>
                                    </p:anim>
                                    <p:anim calcmode="lin" valueType="num">
                                      <p:cBhvr>
                                        <p:cTn id="57" dur="75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arn(inVertical)">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5" grpId="0" animBg="1"/>
      <p:bldP spid="5" grpId="0" animBg="1"/>
      <p:bldP spid="106" grpId="0" animBg="1"/>
      <p:bldP spid="34" grpId="0" animBg="1"/>
      <p:bldP spid="39"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夜の交通と信号&#10;&#10;自動的に生成された説明">
            <a:extLst>
              <a:ext uri="{FF2B5EF4-FFF2-40B4-BE49-F238E27FC236}">
                <a16:creationId xmlns:a16="http://schemas.microsoft.com/office/drawing/2014/main" id="{BFB3F9F8-3E65-42FA-A767-3E1166308FAC}"/>
              </a:ext>
            </a:extLst>
          </p:cNvPr>
          <p:cNvPicPr>
            <a:picLocks noChangeAspect="1"/>
          </p:cNvPicPr>
          <p:nvPr/>
        </p:nvPicPr>
        <p:blipFill rotWithShape="1">
          <a:blip r:embed="rId5">
            <a:extLst>
              <a:ext uri="{28A0092B-C50C-407E-A947-70E740481C1C}">
                <a14:useLocalDpi xmlns:a14="http://schemas.microsoft.com/office/drawing/2010/main" val="0"/>
              </a:ext>
            </a:extLst>
          </a:blip>
          <a:srcRect r="26017"/>
          <a:stretch/>
        </p:blipFill>
        <p:spPr>
          <a:xfrm>
            <a:off x="6832902" y="806873"/>
            <a:ext cx="5088861" cy="4599975"/>
          </a:xfrm>
          <a:prstGeom prst="rect">
            <a:avLst/>
          </a:prstGeom>
        </p:spPr>
      </p:pic>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粘弾性計測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5027601" y="834944"/>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ja-JP" altLang="en-US" sz="2000" b="1" dirty="0"/>
              <a:t>（</a:t>
            </a:r>
            <a:r>
              <a:rPr kumimoji="1" lang="en-US" altLang="ja-JP" sz="2000" b="1" i="1" dirty="0"/>
              <a:t>τ</a:t>
            </a:r>
            <a:r>
              <a:rPr kumimoji="1" lang="en-US" altLang="ja-JP" sz="2000" b="1" baseline="-25000" dirty="0"/>
              <a:t>0</a:t>
            </a:r>
            <a:r>
              <a:rPr kumimoji="1" lang="ja-JP" altLang="en-US" sz="2000" b="1" dirty="0"/>
              <a:t>と溶液濃度）</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grpSp>
        <p:nvGrpSpPr>
          <p:cNvPr id="11" name="グループ化 10">
            <a:extLst>
              <a:ext uri="{FF2B5EF4-FFF2-40B4-BE49-F238E27FC236}">
                <a16:creationId xmlns:a16="http://schemas.microsoft.com/office/drawing/2014/main" id="{49C3FD21-FA73-41BF-BDC2-54A63FBE69AA}"/>
              </a:ext>
            </a:extLst>
          </p:cNvPr>
          <p:cNvGrpSpPr/>
          <p:nvPr/>
        </p:nvGrpSpPr>
        <p:grpSpPr>
          <a:xfrm>
            <a:off x="662334" y="3237155"/>
            <a:ext cx="5401297" cy="1687771"/>
            <a:chOff x="635559" y="3299042"/>
            <a:chExt cx="5401297" cy="1687771"/>
          </a:xfrm>
        </p:grpSpPr>
        <p:pic>
          <p:nvPicPr>
            <p:cNvPr id="7" name="図 6"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C47108ED-A972-4CE7-9F15-14669C6E0C1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35559" y="3299042"/>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458180" y="3675937"/>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99" name="テキスト ボックス 98">
            <a:extLst>
              <a:ext uri="{FF2B5EF4-FFF2-40B4-BE49-F238E27FC236}">
                <a16:creationId xmlns:a16="http://schemas.microsoft.com/office/drawing/2014/main" id="{787D2AD3-D2B4-4DE8-8D47-6B35A1546148}"/>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268121" y="5081024"/>
            <a:ext cx="5476875" cy="1614631"/>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1197B2A-5F22-4000-854E-C3B6EDBE9F98}"/>
              </a:ext>
            </a:extLst>
          </p:cNvPr>
          <p:cNvCxnSpPr>
            <a:cxnSpLocks/>
          </p:cNvCxnSpPr>
          <p:nvPr/>
        </p:nvCxnSpPr>
        <p:spPr>
          <a:xfrm flipV="1">
            <a:off x="9031057" y="1477223"/>
            <a:ext cx="2385449" cy="862854"/>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431D048-F356-456F-AAAC-D9BE4A8B1B99}"/>
              </a:ext>
            </a:extLst>
          </p:cNvPr>
          <p:cNvCxnSpPr>
            <a:cxnSpLocks/>
          </p:cNvCxnSpPr>
          <p:nvPr/>
        </p:nvCxnSpPr>
        <p:spPr>
          <a:xfrm flipV="1">
            <a:off x="8902840" y="1245996"/>
            <a:ext cx="2513666" cy="97469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7A35F67C-BE6C-414F-B636-93B4103C4A6C}"/>
              </a:ext>
            </a:extLst>
          </p:cNvPr>
          <p:cNvSpPr/>
          <p:nvPr/>
        </p:nvSpPr>
        <p:spPr>
          <a:xfrm rot="20760409">
            <a:off x="7743301" y="4445950"/>
            <a:ext cx="776510" cy="4221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D53BE19-03D0-4EEB-84EF-705F676C838C}"/>
              </a:ext>
            </a:extLst>
          </p:cNvPr>
          <p:cNvSpPr/>
          <p:nvPr/>
        </p:nvSpPr>
        <p:spPr>
          <a:xfrm>
            <a:off x="7270224" y="5437131"/>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濃度上昇で</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b="1" dirty="0">
                <a:solidFill>
                  <a:srgbClr val="FF0000"/>
                </a:solidFill>
              </a:rPr>
              <a:t>大</a:t>
            </a:r>
            <a:endParaRPr kumimoji="1" lang="en-US" altLang="ja-JP" sz="2400" b="1" dirty="0">
              <a:solidFill>
                <a:srgbClr val="FF0000"/>
              </a:solidFill>
            </a:endParaRPr>
          </a:p>
          <a:p>
            <a:pPr algn="ctr"/>
            <a:r>
              <a:rPr kumimoji="1" lang="ja-JP" altLang="en-US" sz="2400" b="1" dirty="0">
                <a:solidFill>
                  <a:schemeClr val="tx1"/>
                </a:solidFill>
              </a:rPr>
              <a:t>⇒</a:t>
            </a:r>
            <a:r>
              <a:rPr kumimoji="1" lang="ja-JP" altLang="en-US" sz="2400" b="1" dirty="0">
                <a:solidFill>
                  <a:srgbClr val="FF0000"/>
                </a:solidFill>
              </a:rPr>
              <a:t> 弾性影響</a:t>
            </a:r>
            <a:r>
              <a:rPr kumimoji="1" lang="ja-JP" altLang="en-US" sz="2400" dirty="0">
                <a:solidFill>
                  <a:schemeClr val="tx1"/>
                </a:solidFill>
              </a:rPr>
              <a:t>を受けやすく</a:t>
            </a:r>
          </a:p>
        </p:txBody>
      </p:sp>
      <p:sp>
        <p:nvSpPr>
          <p:cNvPr id="26" name="正方形/長方形 25">
            <a:extLst>
              <a:ext uri="{FF2B5EF4-FFF2-40B4-BE49-F238E27FC236}">
                <a16:creationId xmlns:a16="http://schemas.microsoft.com/office/drawing/2014/main" id="{908A4C33-D70D-401B-BC48-8CBA854BFB06}"/>
              </a:ext>
            </a:extLst>
          </p:cNvPr>
          <p:cNvSpPr/>
          <p:nvPr/>
        </p:nvSpPr>
        <p:spPr>
          <a:xfrm>
            <a:off x="268121" y="2680490"/>
            <a:ext cx="1884529"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粘弾性理論</a:t>
            </a:r>
            <a:endParaRPr kumimoji="1" lang="en-US" altLang="ja-JP" sz="2400" b="1" dirty="0">
              <a:solidFill>
                <a:schemeClr val="tx1"/>
              </a:solidFill>
            </a:endParaRPr>
          </a:p>
        </p:txBody>
      </p:sp>
      <p:cxnSp>
        <p:nvCxnSpPr>
          <p:cNvPr id="20" name="直線コネクタ 19">
            <a:extLst>
              <a:ext uri="{FF2B5EF4-FFF2-40B4-BE49-F238E27FC236}">
                <a16:creationId xmlns:a16="http://schemas.microsoft.com/office/drawing/2014/main" id="{2764056E-8D5A-4170-B5EB-FC3814560738}"/>
              </a:ext>
            </a:extLst>
          </p:cNvPr>
          <p:cNvCxnSpPr>
            <a:cxnSpLocks/>
          </p:cNvCxnSpPr>
          <p:nvPr/>
        </p:nvCxnSpPr>
        <p:spPr>
          <a:xfrm flipV="1">
            <a:off x="8278827" y="2220686"/>
            <a:ext cx="624013" cy="2312352"/>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496C5D6-71D5-4D3E-AF14-E91DD8C69814}"/>
              </a:ext>
            </a:extLst>
          </p:cNvPr>
          <p:cNvCxnSpPr>
            <a:cxnSpLocks/>
          </p:cNvCxnSpPr>
          <p:nvPr/>
        </p:nvCxnSpPr>
        <p:spPr>
          <a:xfrm flipH="1">
            <a:off x="7818669" y="4533038"/>
            <a:ext cx="460158" cy="184822"/>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0DE61EC-A71A-435E-912B-01689E2F1F87}"/>
              </a:ext>
            </a:extLst>
          </p:cNvPr>
          <p:cNvSpPr txBox="1"/>
          <p:nvPr/>
        </p:nvSpPr>
        <p:spPr>
          <a:xfrm>
            <a:off x="9290401" y="3208930"/>
            <a:ext cx="1738543" cy="461665"/>
          </a:xfrm>
          <a:prstGeom prst="rect">
            <a:avLst/>
          </a:prstGeom>
          <a:noFill/>
        </p:spPr>
        <p:txBody>
          <a:bodyPr wrap="square" rtlCol="0">
            <a:spAutoFit/>
          </a:bodyPr>
          <a:lstStyle/>
          <a:p>
            <a:pPr algn="ctr"/>
            <a:r>
              <a:rPr kumimoji="1" lang="ja-JP" altLang="en-US" sz="2400" b="1" dirty="0">
                <a:solidFill>
                  <a:srgbClr val="FF0000"/>
                </a:solidFill>
              </a:rPr>
              <a:t>弾性影響</a:t>
            </a:r>
          </a:p>
        </p:txBody>
      </p:sp>
      <p:sp>
        <p:nvSpPr>
          <p:cNvPr id="29" name="テキスト ボックス 28">
            <a:extLst>
              <a:ext uri="{FF2B5EF4-FFF2-40B4-BE49-F238E27FC236}">
                <a16:creationId xmlns:a16="http://schemas.microsoft.com/office/drawing/2014/main" id="{4C27B64F-9572-4E88-A7DF-6CDAA61D0C9E}"/>
              </a:ext>
            </a:extLst>
          </p:cNvPr>
          <p:cNvSpPr txBox="1"/>
          <p:nvPr/>
        </p:nvSpPr>
        <p:spPr>
          <a:xfrm>
            <a:off x="7849769" y="1264010"/>
            <a:ext cx="1738543" cy="461665"/>
          </a:xfrm>
          <a:prstGeom prst="rect">
            <a:avLst/>
          </a:prstGeom>
          <a:noFill/>
        </p:spPr>
        <p:txBody>
          <a:bodyPr wrap="square" rtlCol="0">
            <a:spAutoFit/>
          </a:bodyPr>
          <a:lstStyle/>
          <a:p>
            <a:pPr algn="ctr"/>
            <a:r>
              <a:rPr kumimoji="1" lang="ja-JP" altLang="en-US" sz="2400" b="1" dirty="0">
                <a:solidFill>
                  <a:srgbClr val="2828FE"/>
                </a:solidFill>
              </a:rPr>
              <a:t>粘性影響</a:t>
            </a:r>
          </a:p>
        </p:txBody>
      </p:sp>
    </p:spTree>
    <p:extLst>
      <p:ext uri="{BB962C8B-B14F-4D97-AF65-F5344CB8AC3E}">
        <p14:creationId xmlns:p14="http://schemas.microsoft.com/office/powerpoint/2010/main" val="153243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arn(inVertical)">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19"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夜の街のcg&#10;&#10;自動的に生成された説明">
            <a:extLst>
              <a:ext uri="{FF2B5EF4-FFF2-40B4-BE49-F238E27FC236}">
                <a16:creationId xmlns:a16="http://schemas.microsoft.com/office/drawing/2014/main" id="{410DA95C-4151-46F6-A173-C92D80C4B30A}"/>
              </a:ext>
            </a:extLst>
          </p:cNvPr>
          <p:cNvPicPr>
            <a:picLocks noChangeAspect="1"/>
          </p:cNvPicPr>
          <p:nvPr/>
        </p:nvPicPr>
        <p:blipFill rotWithShape="1">
          <a:blip r:embed="rId7">
            <a:extLst>
              <a:ext uri="{28A0092B-C50C-407E-A947-70E740481C1C}">
                <a14:useLocalDpi xmlns:a14="http://schemas.microsoft.com/office/drawing/2010/main" val="0"/>
              </a:ext>
            </a:extLst>
          </a:blip>
          <a:srcRect l="5054" t="40411" r="50000" b="17808"/>
          <a:stretch/>
        </p:blipFill>
        <p:spPr>
          <a:xfrm>
            <a:off x="3939178" y="980012"/>
            <a:ext cx="5227983" cy="5116150"/>
          </a:xfrm>
          <a:prstGeom prst="rect">
            <a:avLst/>
          </a:prstGeom>
        </p:spPr>
      </p:pic>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r>
              <a:rPr kumimoji="1" lang="ja-JP" altLang="en-US" dirty="0"/>
              <a:t>高速化に対する弾性の影響</a:t>
            </a:r>
          </a:p>
        </p:txBody>
      </p:sp>
      <p:pic>
        <p:nvPicPr>
          <p:cNvPr id="23" name="図 22" descr="\documentclass{article}&#10;\usepackage{color}&#10;\usepackage{amsmath}&#10;\pagestyle{empty}&#10;\begin{document}&#10;\begin{equation*}&#10;\tau_\text{U} \sim k \left(\frac{U_\text{off}}{a}\right)^{n}&#10;\end{equation*}&#10;\end{document}" title="IguanaTex Bitmap Display">
            <a:extLst>
              <a:ext uri="{FF2B5EF4-FFF2-40B4-BE49-F238E27FC236}">
                <a16:creationId xmlns:a16="http://schemas.microsoft.com/office/drawing/2014/main" id="{B6F50389-E605-44DB-893E-7C11AF5381B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76126" y="1554063"/>
            <a:ext cx="2090610" cy="744425"/>
          </a:xfrm>
          <a:prstGeom prst="rect">
            <a:avLst/>
          </a:prstGeom>
        </p:spPr>
      </p:pic>
      <p:sp>
        <p:nvSpPr>
          <p:cNvPr id="16" name="正方形/長方形 15">
            <a:extLst>
              <a:ext uri="{FF2B5EF4-FFF2-40B4-BE49-F238E27FC236}">
                <a16:creationId xmlns:a16="http://schemas.microsoft.com/office/drawing/2014/main" id="{1755AE65-7E48-43DF-8B08-2852D3F4DCEB}"/>
              </a:ext>
            </a:extLst>
          </p:cNvPr>
          <p:cNvSpPr/>
          <p:nvPr/>
        </p:nvSpPr>
        <p:spPr>
          <a:xfrm>
            <a:off x="309685" y="868543"/>
            <a:ext cx="3144715"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球の落下による応力</a:t>
            </a:r>
            <a:endParaRPr kumimoji="1" lang="en-US" altLang="ja-JP" sz="2400" b="1" dirty="0">
              <a:solidFill>
                <a:schemeClr val="tx1"/>
              </a:solidFill>
            </a:endParaRPr>
          </a:p>
        </p:txBody>
      </p:sp>
      <p:grpSp>
        <p:nvGrpSpPr>
          <p:cNvPr id="34" name="グループ化 33">
            <a:extLst>
              <a:ext uri="{FF2B5EF4-FFF2-40B4-BE49-F238E27FC236}">
                <a16:creationId xmlns:a16="http://schemas.microsoft.com/office/drawing/2014/main" id="{6E9A9D12-5CAF-429C-98D5-DDFAC9666E2B}"/>
              </a:ext>
            </a:extLst>
          </p:cNvPr>
          <p:cNvGrpSpPr/>
          <p:nvPr/>
        </p:nvGrpSpPr>
        <p:grpSpPr>
          <a:xfrm>
            <a:off x="254000" y="2556645"/>
            <a:ext cx="3695964" cy="1319147"/>
            <a:chOff x="254000" y="2260239"/>
            <a:chExt cx="3695964" cy="1319147"/>
          </a:xfrm>
        </p:grpSpPr>
        <p:grpSp>
          <p:nvGrpSpPr>
            <p:cNvPr id="31" name="グループ化 30">
              <a:extLst>
                <a:ext uri="{FF2B5EF4-FFF2-40B4-BE49-F238E27FC236}">
                  <a16:creationId xmlns:a16="http://schemas.microsoft.com/office/drawing/2014/main" id="{8B86141E-FD7B-46E6-ABAB-93A96E36944D}"/>
                </a:ext>
              </a:extLst>
            </p:cNvPr>
            <p:cNvGrpSpPr/>
            <p:nvPr/>
          </p:nvGrpSpPr>
          <p:grpSpPr>
            <a:xfrm>
              <a:off x="422054" y="2375050"/>
              <a:ext cx="3527910" cy="1089529"/>
              <a:chOff x="703632" y="2375200"/>
              <a:chExt cx="3527910" cy="1089529"/>
            </a:xfrm>
          </p:grpSpPr>
          <p:pic>
            <p:nvPicPr>
              <p:cNvPr id="25" name="図 24" descr="\documentclass{article}&#10;\usepackage{color}&#10;\usepackage{amsmath}&#10;\pagestyle{empty}&#10;\begin{document}&#10;\begin{equation*}&#10;\tau_\text{U}/\tau_\text{0} &gt; 1&#10;\end{equation*}&#10;\end{document}" title="IguanaTex Bitmap Display">
                <a:extLst>
                  <a:ext uri="{FF2B5EF4-FFF2-40B4-BE49-F238E27FC236}">
                    <a16:creationId xmlns:a16="http://schemas.microsoft.com/office/drawing/2014/main" id="{BD1B06C2-5951-4ACE-A60A-58FECF2BFBF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16332" y="2567203"/>
                <a:ext cx="1273023" cy="303623"/>
              </a:xfrm>
              <a:prstGeom prst="rect">
                <a:avLst/>
              </a:prstGeom>
            </p:spPr>
          </p:pic>
          <p:pic>
            <p:nvPicPr>
              <p:cNvPr id="28" name="図 27" descr="\documentclass{article}&#10;\usepackage{color}&#10;\usepackage{amsmath}&#10;\pagestyle{empty}&#10;\begin{document}&#10;\begin{equation*}&#10;\tau_\text{U}/\tau_\text{0} &lt; 1&#10;\end{equation*}&#10;\end{document}" title="IguanaTex Bitmap Display">
                <a:extLst>
                  <a:ext uri="{FF2B5EF4-FFF2-40B4-BE49-F238E27FC236}">
                    <a16:creationId xmlns:a16="http://schemas.microsoft.com/office/drawing/2014/main" id="{98BE82E5-16FA-4D1C-8D99-B00BEC012424}"/>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703632" y="3073061"/>
                <a:ext cx="1273023" cy="303623"/>
              </a:xfrm>
              <a:prstGeom prst="rect">
                <a:avLst/>
              </a:prstGeom>
            </p:spPr>
          </p:pic>
          <p:sp>
            <p:nvSpPr>
              <p:cNvPr id="29" name="テキスト ボックス 28">
                <a:extLst>
                  <a:ext uri="{FF2B5EF4-FFF2-40B4-BE49-F238E27FC236}">
                    <a16:creationId xmlns:a16="http://schemas.microsoft.com/office/drawing/2014/main" id="{29E22296-CA51-4C3D-B094-867C2B530DCA}"/>
                  </a:ext>
                </a:extLst>
              </p:cNvPr>
              <p:cNvSpPr txBox="1"/>
              <p:nvPr/>
            </p:nvSpPr>
            <p:spPr>
              <a:xfrm>
                <a:off x="1882042" y="2375200"/>
                <a:ext cx="2349500" cy="1089529"/>
              </a:xfrm>
              <a:prstGeom prst="rect">
                <a:avLst/>
              </a:prstGeom>
              <a:noFill/>
            </p:spPr>
            <p:txBody>
              <a:bodyPr wrap="square" rtlCol="0">
                <a:spAutoFit/>
              </a:bodyPr>
              <a:lstStyle/>
              <a:p>
                <a:pPr>
                  <a:lnSpc>
                    <a:spcPct val="140000"/>
                  </a:lnSpc>
                </a:pPr>
                <a:r>
                  <a:rPr kumimoji="1" lang="ja-JP" altLang="en-US" sz="2400" dirty="0"/>
                  <a:t>：</a:t>
                </a:r>
                <a:r>
                  <a:rPr kumimoji="1" lang="ja-JP" altLang="en-US" sz="2400" b="1" dirty="0"/>
                  <a:t>粘性</a:t>
                </a:r>
                <a:r>
                  <a:rPr kumimoji="1" lang="ja-JP" altLang="en-US" sz="2400" dirty="0"/>
                  <a:t>影響 大</a:t>
                </a:r>
                <a:endParaRPr kumimoji="1" lang="en-US" altLang="ja-JP" sz="2400" dirty="0"/>
              </a:p>
              <a:p>
                <a:pPr>
                  <a:lnSpc>
                    <a:spcPct val="140000"/>
                  </a:lnSpc>
                </a:pPr>
                <a:r>
                  <a:rPr kumimoji="1" lang="ja-JP" altLang="en-US" sz="2400" dirty="0"/>
                  <a:t>：</a:t>
                </a:r>
                <a:r>
                  <a:rPr kumimoji="1" lang="ja-JP" altLang="en-US" sz="2400" b="1" dirty="0"/>
                  <a:t>弾性</a:t>
                </a:r>
                <a:r>
                  <a:rPr kumimoji="1" lang="ja-JP" altLang="en-US" sz="2400" dirty="0"/>
                  <a:t>影響 大</a:t>
                </a:r>
              </a:p>
            </p:txBody>
          </p:sp>
        </p:grpSp>
        <p:sp>
          <p:nvSpPr>
            <p:cNvPr id="33" name="正方形/長方形 32">
              <a:extLst>
                <a:ext uri="{FF2B5EF4-FFF2-40B4-BE49-F238E27FC236}">
                  <a16:creationId xmlns:a16="http://schemas.microsoft.com/office/drawing/2014/main" id="{DD3E3F3D-ABD3-4FCE-B438-F0F0C071086E}"/>
                </a:ext>
              </a:extLst>
            </p:cNvPr>
            <p:cNvSpPr/>
            <p:nvPr/>
          </p:nvSpPr>
          <p:spPr>
            <a:xfrm>
              <a:off x="254000" y="2260239"/>
              <a:ext cx="3534863" cy="1319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 name="直線コネクタ 36">
            <a:extLst>
              <a:ext uri="{FF2B5EF4-FFF2-40B4-BE49-F238E27FC236}">
                <a16:creationId xmlns:a16="http://schemas.microsoft.com/office/drawing/2014/main" id="{48A3745C-98C1-43CE-89B9-F1914740D473}"/>
              </a:ext>
            </a:extLst>
          </p:cNvPr>
          <p:cNvCxnSpPr>
            <a:cxnSpLocks/>
          </p:cNvCxnSpPr>
          <p:nvPr/>
        </p:nvCxnSpPr>
        <p:spPr>
          <a:xfrm>
            <a:off x="6335028" y="1126348"/>
            <a:ext cx="0" cy="40886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6643FE8-29BF-4B1E-8998-C364897ABDE6}"/>
              </a:ext>
            </a:extLst>
          </p:cNvPr>
          <p:cNvCxnSpPr>
            <a:cxnSpLocks/>
          </p:cNvCxnSpPr>
          <p:nvPr/>
        </p:nvCxnSpPr>
        <p:spPr>
          <a:xfrm flipH="1">
            <a:off x="4900819" y="4195852"/>
            <a:ext cx="4085929"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0FC34B-81E4-4686-A1E8-A1A57481ADE9}"/>
              </a:ext>
            </a:extLst>
          </p:cNvPr>
          <p:cNvCxnSpPr>
            <a:cxnSpLocks/>
          </p:cNvCxnSpPr>
          <p:nvPr/>
        </p:nvCxnSpPr>
        <p:spPr>
          <a:xfrm flipH="1" flipV="1">
            <a:off x="6600383" y="2220541"/>
            <a:ext cx="2208668" cy="1655251"/>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1640FD4-67D0-498F-840D-B39CDD5712F3}"/>
              </a:ext>
            </a:extLst>
          </p:cNvPr>
          <p:cNvCxnSpPr>
            <a:cxnSpLocks/>
          </p:cNvCxnSpPr>
          <p:nvPr/>
        </p:nvCxnSpPr>
        <p:spPr>
          <a:xfrm flipH="1">
            <a:off x="5004586" y="1840169"/>
            <a:ext cx="707601" cy="1438427"/>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pic>
        <p:nvPicPr>
          <p:cNvPr id="59" name="図 58" descr="概略図 が含まれている画像&#10;&#10;自動的に生成された説明">
            <a:extLst>
              <a:ext uri="{FF2B5EF4-FFF2-40B4-BE49-F238E27FC236}">
                <a16:creationId xmlns:a16="http://schemas.microsoft.com/office/drawing/2014/main" id="{6AE8E79F-5450-4CFA-8002-C2A40DD1F3FC}"/>
              </a:ext>
            </a:extLst>
          </p:cNvPr>
          <p:cNvPicPr>
            <a:picLocks noChangeAspect="1"/>
          </p:cNvPicPr>
          <p:nvPr/>
        </p:nvPicPr>
        <p:blipFill rotWithShape="1">
          <a:blip r:embed="rId11">
            <a:extLst>
              <a:ext uri="{28A0092B-C50C-407E-A947-70E740481C1C}">
                <a14:useLocalDpi xmlns:a14="http://schemas.microsoft.com/office/drawing/2010/main" val="0"/>
              </a:ext>
            </a:extLst>
          </a:blip>
          <a:srcRect l="66570" b="51729"/>
          <a:stretch/>
        </p:blipFill>
        <p:spPr>
          <a:xfrm>
            <a:off x="9630948" y="2220541"/>
            <a:ext cx="2472424" cy="1893081"/>
          </a:xfrm>
          <a:prstGeom prst="rect">
            <a:avLst/>
          </a:prstGeom>
        </p:spPr>
      </p:pic>
      <p:grpSp>
        <p:nvGrpSpPr>
          <p:cNvPr id="60" name="グループ化 59">
            <a:extLst>
              <a:ext uri="{FF2B5EF4-FFF2-40B4-BE49-F238E27FC236}">
                <a16:creationId xmlns:a16="http://schemas.microsoft.com/office/drawing/2014/main" id="{38177E7F-2D75-43D5-B793-E16826A9C5FD}"/>
              </a:ext>
            </a:extLst>
          </p:cNvPr>
          <p:cNvGrpSpPr/>
          <p:nvPr/>
        </p:nvGrpSpPr>
        <p:grpSpPr>
          <a:xfrm>
            <a:off x="8965757" y="4022187"/>
            <a:ext cx="3272040" cy="1303008"/>
            <a:chOff x="12326759" y="-333001"/>
            <a:chExt cx="2704580" cy="1077030"/>
          </a:xfrm>
        </p:grpSpPr>
        <p:grpSp>
          <p:nvGrpSpPr>
            <p:cNvPr id="61" name="グループ化 60">
              <a:extLst>
                <a:ext uri="{FF2B5EF4-FFF2-40B4-BE49-F238E27FC236}">
                  <a16:creationId xmlns:a16="http://schemas.microsoft.com/office/drawing/2014/main" id="{E8963930-EDEA-42ED-B3B5-CE25E01DB6DB}"/>
                </a:ext>
              </a:extLst>
            </p:cNvPr>
            <p:cNvGrpSpPr/>
            <p:nvPr/>
          </p:nvGrpSpPr>
          <p:grpSpPr>
            <a:xfrm>
              <a:off x="12885503" y="-333001"/>
              <a:ext cx="2145836" cy="1077030"/>
              <a:chOff x="12246738" y="-675923"/>
              <a:chExt cx="2145836" cy="1077030"/>
            </a:xfrm>
          </p:grpSpPr>
          <p:grpSp>
            <p:nvGrpSpPr>
              <p:cNvPr id="63" name="グループ化 62">
                <a:extLst>
                  <a:ext uri="{FF2B5EF4-FFF2-40B4-BE49-F238E27FC236}">
                    <a16:creationId xmlns:a16="http://schemas.microsoft.com/office/drawing/2014/main" id="{0DE8710A-A970-4CB3-9432-626C29D9FF89}"/>
                  </a:ext>
                </a:extLst>
              </p:cNvPr>
              <p:cNvGrpSpPr/>
              <p:nvPr/>
            </p:nvGrpSpPr>
            <p:grpSpPr>
              <a:xfrm>
                <a:off x="12246738" y="-664568"/>
                <a:ext cx="1712994" cy="1065675"/>
                <a:chOff x="12246738" y="-664568"/>
                <a:chExt cx="1712994" cy="1065675"/>
              </a:xfrm>
            </p:grpSpPr>
            <p:grpSp>
              <p:nvGrpSpPr>
                <p:cNvPr id="65" name="グループ化 64">
                  <a:extLst>
                    <a:ext uri="{FF2B5EF4-FFF2-40B4-BE49-F238E27FC236}">
                      <a16:creationId xmlns:a16="http://schemas.microsoft.com/office/drawing/2014/main" id="{3C1D4250-A424-4086-A32A-46B0C052E3A1}"/>
                    </a:ext>
                  </a:extLst>
                </p:cNvPr>
                <p:cNvGrpSpPr/>
                <p:nvPr/>
              </p:nvGrpSpPr>
              <p:grpSpPr>
                <a:xfrm>
                  <a:off x="12246738" y="-661177"/>
                  <a:ext cx="1712994" cy="1062284"/>
                  <a:chOff x="12678931" y="-145415"/>
                  <a:chExt cx="1712994" cy="1062284"/>
                </a:xfrm>
              </p:grpSpPr>
              <p:pic>
                <p:nvPicPr>
                  <p:cNvPr id="67" name="図 66" descr="ダイアグラム が含まれている画像&#10;&#10;自動的に生成された説明">
                    <a:extLst>
                      <a:ext uri="{FF2B5EF4-FFF2-40B4-BE49-F238E27FC236}">
                        <a16:creationId xmlns:a16="http://schemas.microsoft.com/office/drawing/2014/main" id="{70E01583-8458-4321-B7D7-6950CD0E2A16}"/>
                      </a:ext>
                    </a:extLst>
                  </p:cNvPr>
                  <p:cNvPicPr>
                    <a:picLocks noChangeAspect="1"/>
                  </p:cNvPicPr>
                  <p:nvPr/>
                </p:nvPicPr>
                <p:blipFill rotWithShape="1">
                  <a:blip r:embed="rId12">
                    <a:extLst>
                      <a:ext uri="{28A0092B-C50C-407E-A947-70E740481C1C}">
                        <a14:useLocalDpi xmlns:a14="http://schemas.microsoft.com/office/drawing/2010/main" val="0"/>
                      </a:ext>
                    </a:extLst>
                  </a:blip>
                  <a:srcRect l="36660" t="72500" r="51926"/>
                  <a:stretch/>
                </p:blipFill>
                <p:spPr>
                  <a:xfrm>
                    <a:off x="13633807" y="-145415"/>
                    <a:ext cx="758118" cy="1062284"/>
                  </a:xfrm>
                  <a:prstGeom prst="rect">
                    <a:avLst/>
                  </a:prstGeom>
                </p:spPr>
              </p:pic>
              <p:pic>
                <p:nvPicPr>
                  <p:cNvPr id="68" name="図 67" descr="ダイアグラム が含まれている画像&#10;&#10;自動的に生成された説明">
                    <a:extLst>
                      <a:ext uri="{FF2B5EF4-FFF2-40B4-BE49-F238E27FC236}">
                        <a16:creationId xmlns:a16="http://schemas.microsoft.com/office/drawing/2014/main" id="{040E0D89-473E-4CA8-8543-251EFEC154AE}"/>
                      </a:ext>
                    </a:extLst>
                  </p:cNvPr>
                  <p:cNvPicPr>
                    <a:picLocks noChangeAspect="1"/>
                  </p:cNvPicPr>
                  <p:nvPr/>
                </p:nvPicPr>
                <p:blipFill rotWithShape="1">
                  <a:blip r:embed="rId12">
                    <a:extLst>
                      <a:ext uri="{28A0092B-C50C-407E-A947-70E740481C1C}">
                        <a14:useLocalDpi xmlns:a14="http://schemas.microsoft.com/office/drawing/2010/main" val="0"/>
                      </a:ext>
                    </a:extLst>
                  </a:blip>
                  <a:srcRect l="17268" t="72500" r="71732"/>
                  <a:stretch/>
                </p:blipFill>
                <p:spPr>
                  <a:xfrm>
                    <a:off x="12678931" y="-145415"/>
                    <a:ext cx="730663" cy="1062284"/>
                  </a:xfrm>
                  <a:prstGeom prst="rect">
                    <a:avLst/>
                  </a:prstGeom>
                </p:spPr>
              </p:pic>
            </p:grpSp>
            <p:pic>
              <p:nvPicPr>
                <p:cNvPr id="66" name="図 65" descr="ダイアグラム が含まれている画像&#10;&#10;自動的に生成された説明">
                  <a:extLst>
                    <a:ext uri="{FF2B5EF4-FFF2-40B4-BE49-F238E27FC236}">
                      <a16:creationId xmlns:a16="http://schemas.microsoft.com/office/drawing/2014/main" id="{731D8DB2-63F1-428B-9E90-648E45A2ACC7}"/>
                    </a:ext>
                  </a:extLst>
                </p:cNvPr>
                <p:cNvPicPr>
                  <a:picLocks noChangeAspect="1"/>
                </p:cNvPicPr>
                <p:nvPr/>
              </p:nvPicPr>
              <p:blipFill rotWithShape="1">
                <a:blip r:embed="rId12">
                  <a:extLst>
                    <a:ext uri="{28A0092B-C50C-407E-A947-70E740481C1C}">
                      <a14:useLocalDpi xmlns:a14="http://schemas.microsoft.com/office/drawing/2010/main" val="0"/>
                    </a:ext>
                  </a:extLst>
                </a:blip>
                <a:srcRect l="28193" t="72500" r="63807"/>
                <a:stretch/>
              </p:blipFill>
              <p:spPr>
                <a:xfrm>
                  <a:off x="12839755" y="-664568"/>
                  <a:ext cx="531362" cy="1062284"/>
                </a:xfrm>
                <a:prstGeom prst="rect">
                  <a:avLst/>
                </a:prstGeom>
              </p:spPr>
            </p:pic>
          </p:grpSp>
          <p:pic>
            <p:nvPicPr>
              <p:cNvPr id="64" name="図 63" descr="ダイアグラム が含まれている画像&#10;&#10;自動的に生成された説明">
                <a:extLst>
                  <a:ext uri="{FF2B5EF4-FFF2-40B4-BE49-F238E27FC236}">
                    <a16:creationId xmlns:a16="http://schemas.microsoft.com/office/drawing/2014/main" id="{DB29AAE4-6BEF-4211-BB3C-A594FFD2C9C2}"/>
                  </a:ext>
                </a:extLst>
              </p:cNvPr>
              <p:cNvPicPr>
                <a:picLocks noChangeAspect="1"/>
              </p:cNvPicPr>
              <p:nvPr/>
            </p:nvPicPr>
            <p:blipFill rotWithShape="1">
              <a:blip r:embed="rId12">
                <a:extLst>
                  <a:ext uri="{28A0092B-C50C-407E-A947-70E740481C1C}">
                    <a14:useLocalDpi xmlns:a14="http://schemas.microsoft.com/office/drawing/2010/main" val="0"/>
                  </a:ext>
                </a:extLst>
              </a:blip>
              <a:srcRect l="48820" t="72500" r="41804"/>
              <a:stretch/>
            </p:blipFill>
            <p:spPr>
              <a:xfrm>
                <a:off x="13769761" y="-675923"/>
                <a:ext cx="622813" cy="1062284"/>
              </a:xfrm>
              <a:prstGeom prst="rect">
                <a:avLst/>
              </a:prstGeom>
            </p:spPr>
          </p:pic>
        </p:grpSp>
        <p:pic>
          <p:nvPicPr>
            <p:cNvPr id="62" name="図 61" descr="ダイアグラム が含まれている画像&#10;&#10;自動的に生成された説明">
              <a:extLst>
                <a:ext uri="{FF2B5EF4-FFF2-40B4-BE49-F238E27FC236}">
                  <a16:creationId xmlns:a16="http://schemas.microsoft.com/office/drawing/2014/main" id="{B1B7170F-7D43-462F-BF45-3057287C5797}"/>
                </a:ext>
              </a:extLst>
            </p:cNvPr>
            <p:cNvPicPr>
              <a:picLocks noChangeAspect="1"/>
            </p:cNvPicPr>
            <p:nvPr/>
          </p:nvPicPr>
          <p:blipFill rotWithShape="1">
            <a:blip r:embed="rId12">
              <a:extLst>
                <a:ext uri="{28A0092B-C50C-407E-A947-70E740481C1C}">
                  <a14:useLocalDpi xmlns:a14="http://schemas.microsoft.com/office/drawing/2010/main" val="0"/>
                </a:ext>
              </a:extLst>
            </a:blip>
            <a:srcRect l="7084" t="72500" r="82764"/>
            <a:stretch/>
          </p:blipFill>
          <p:spPr>
            <a:xfrm>
              <a:off x="12326759" y="-323668"/>
              <a:ext cx="674344" cy="1062284"/>
            </a:xfrm>
            <a:prstGeom prst="rect">
              <a:avLst/>
            </a:prstGeom>
          </p:spPr>
        </p:pic>
      </p:grpSp>
      <p:sp>
        <p:nvSpPr>
          <p:cNvPr id="70" name="正方形/長方形 69">
            <a:extLst>
              <a:ext uri="{FF2B5EF4-FFF2-40B4-BE49-F238E27FC236}">
                <a16:creationId xmlns:a16="http://schemas.microsoft.com/office/drawing/2014/main" id="{51E02EA6-7DDF-49F7-BC84-9303416251C7}"/>
              </a:ext>
            </a:extLst>
          </p:cNvPr>
          <p:cNvSpPr/>
          <p:nvPr/>
        </p:nvSpPr>
        <p:spPr>
          <a:xfrm>
            <a:off x="3454400" y="6099750"/>
            <a:ext cx="5227983" cy="645610"/>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ysClr val="windowText" lastClr="000000"/>
                </a:solidFill>
              </a:rPr>
              <a:t>⇒</a:t>
            </a:r>
            <a:r>
              <a:rPr kumimoji="1" lang="ja-JP" altLang="en-US" sz="2400" dirty="0">
                <a:solidFill>
                  <a:sysClr val="windowText" lastClr="000000"/>
                </a:solidFill>
              </a:rPr>
              <a:t> </a:t>
            </a:r>
            <a:r>
              <a:rPr kumimoji="1" lang="ja-JP" altLang="en-US" sz="2400" b="1" dirty="0">
                <a:solidFill>
                  <a:srgbClr val="FF0000"/>
                </a:solidFill>
              </a:rPr>
              <a:t>粘性</a:t>
            </a:r>
            <a:r>
              <a:rPr kumimoji="1" lang="ja-JP" altLang="en-US" sz="2400" dirty="0">
                <a:solidFill>
                  <a:sysClr val="windowText" lastClr="000000"/>
                </a:solidFill>
              </a:rPr>
              <a:t>・</a:t>
            </a:r>
            <a:r>
              <a:rPr kumimoji="1" lang="ja-JP" altLang="en-US" sz="2400" b="1" dirty="0">
                <a:solidFill>
                  <a:srgbClr val="FF0000"/>
                </a:solidFill>
              </a:rPr>
              <a:t>弾性</a:t>
            </a:r>
            <a:r>
              <a:rPr kumimoji="1" lang="ja-JP" altLang="en-US" sz="2400" b="1" dirty="0">
                <a:solidFill>
                  <a:sysClr val="windowText" lastClr="000000"/>
                </a:solidFill>
              </a:rPr>
              <a:t> </a:t>
            </a:r>
            <a:r>
              <a:rPr kumimoji="1" lang="ja-JP" altLang="en-US" sz="2400" dirty="0">
                <a:solidFill>
                  <a:sysClr val="windowText" lastClr="000000"/>
                </a:solidFill>
              </a:rPr>
              <a:t>両方の影響は？</a:t>
            </a:r>
          </a:p>
        </p:txBody>
      </p:sp>
      <p:grpSp>
        <p:nvGrpSpPr>
          <p:cNvPr id="76" name="グループ化 75">
            <a:extLst>
              <a:ext uri="{FF2B5EF4-FFF2-40B4-BE49-F238E27FC236}">
                <a16:creationId xmlns:a16="http://schemas.microsoft.com/office/drawing/2014/main" id="{3273281C-ADEF-4792-AE1C-6A88B2CD09F7}"/>
              </a:ext>
            </a:extLst>
          </p:cNvPr>
          <p:cNvGrpSpPr/>
          <p:nvPr/>
        </p:nvGrpSpPr>
        <p:grpSpPr>
          <a:xfrm>
            <a:off x="268512" y="4530741"/>
            <a:ext cx="4002396" cy="1055265"/>
            <a:chOff x="297098" y="3853738"/>
            <a:chExt cx="4002396" cy="1055265"/>
          </a:xfrm>
        </p:grpSpPr>
        <p:grpSp>
          <p:nvGrpSpPr>
            <p:cNvPr id="74" name="グループ化 73">
              <a:extLst>
                <a:ext uri="{FF2B5EF4-FFF2-40B4-BE49-F238E27FC236}">
                  <a16:creationId xmlns:a16="http://schemas.microsoft.com/office/drawing/2014/main" id="{1B423F16-653D-49B9-B03F-6CB88F3E568A}"/>
                </a:ext>
              </a:extLst>
            </p:cNvPr>
            <p:cNvGrpSpPr/>
            <p:nvPr/>
          </p:nvGrpSpPr>
          <p:grpSpPr>
            <a:xfrm>
              <a:off x="403090" y="3853738"/>
              <a:ext cx="3896404" cy="684207"/>
              <a:chOff x="450435" y="3843102"/>
              <a:chExt cx="3896404" cy="684207"/>
            </a:xfrm>
          </p:grpSpPr>
          <p:sp>
            <p:nvSpPr>
              <p:cNvPr id="57" name="正方形/長方形 56">
                <a:extLst>
                  <a:ext uri="{FF2B5EF4-FFF2-40B4-BE49-F238E27FC236}">
                    <a16:creationId xmlns:a16="http://schemas.microsoft.com/office/drawing/2014/main" id="{CE48330F-426B-4F8E-80B3-05AFDBC5FED3}"/>
                  </a:ext>
                </a:extLst>
              </p:cNvPr>
              <p:cNvSpPr/>
              <p:nvPr/>
            </p:nvSpPr>
            <p:spPr>
              <a:xfrm>
                <a:off x="1203589" y="3843102"/>
                <a:ext cx="3143250" cy="684207"/>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で高速化 極大</a:t>
                </a:r>
                <a:endParaRPr kumimoji="1" lang="en-US" altLang="ja-JP" sz="2400" dirty="0">
                  <a:solidFill>
                    <a:schemeClr val="tx1"/>
                  </a:solidFill>
                </a:endParaRPr>
              </a:p>
            </p:txBody>
          </p:sp>
          <p:pic>
            <p:nvPicPr>
              <p:cNvPr id="73" name="図 72" descr="\documentclass{article}&#10;\usepackage{color}&#10;\usepackage{amsmath}&#10;\pagestyle{empty}&#10;\begin{document}&#10;\begin{equation*}&#10;\tau_\text{U}/\tau_\text{0} \sim 1&#10;\end{equation*}&#10;\end{document}" title="IguanaTex Bitmap Display">
                <a:extLst>
                  <a:ext uri="{FF2B5EF4-FFF2-40B4-BE49-F238E27FC236}">
                    <a16:creationId xmlns:a16="http://schemas.microsoft.com/office/drawing/2014/main" id="{EC0529D9-8EFF-4014-9472-7072D2C6FEA1}"/>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50435" y="4020823"/>
                <a:ext cx="1273023" cy="303623"/>
              </a:xfrm>
              <a:prstGeom prst="rect">
                <a:avLst/>
              </a:prstGeom>
            </p:spPr>
          </p:pic>
        </p:grpSp>
        <p:sp>
          <p:nvSpPr>
            <p:cNvPr id="75" name="テキスト ボックス 74">
              <a:extLst>
                <a:ext uri="{FF2B5EF4-FFF2-40B4-BE49-F238E27FC236}">
                  <a16:creationId xmlns:a16="http://schemas.microsoft.com/office/drawing/2014/main" id="{B72C916A-E6E9-4EA7-9431-97DB8FC6E04C}"/>
                </a:ext>
              </a:extLst>
            </p:cNvPr>
            <p:cNvSpPr txBox="1"/>
            <p:nvPr/>
          </p:nvSpPr>
          <p:spPr>
            <a:xfrm>
              <a:off x="297098" y="4447338"/>
              <a:ext cx="4002396" cy="461665"/>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弾性</a:t>
              </a:r>
              <a:r>
                <a:rPr kumimoji="1" lang="ja-JP" altLang="en-US" sz="2400" dirty="0"/>
                <a:t>影響で</a:t>
              </a:r>
              <a:r>
                <a:rPr kumimoji="1" lang="ja-JP" altLang="en-US" sz="2400" dirty="0">
                  <a:solidFill>
                    <a:srgbClr val="2828FE"/>
                  </a:solidFill>
                </a:rPr>
                <a:t>高速化</a:t>
              </a:r>
              <a:r>
                <a:rPr kumimoji="1" lang="ja-JP" altLang="en-US" sz="2400" b="1" dirty="0">
                  <a:solidFill>
                    <a:srgbClr val="2828FE"/>
                  </a:solidFill>
                </a:rPr>
                <a:t>抑制</a:t>
              </a:r>
              <a:endParaRPr kumimoji="1" lang="ja-JP" altLang="en-US" sz="2400" dirty="0"/>
            </a:p>
          </p:txBody>
        </p:sp>
      </p:grpSp>
      <p:sp>
        <p:nvSpPr>
          <p:cNvPr id="77" name="テキスト ボックス 76">
            <a:extLst>
              <a:ext uri="{FF2B5EF4-FFF2-40B4-BE49-F238E27FC236}">
                <a16:creationId xmlns:a16="http://schemas.microsoft.com/office/drawing/2014/main" id="{47261461-DC9A-4632-91D1-85159AC49FB6}"/>
              </a:ext>
            </a:extLst>
          </p:cNvPr>
          <p:cNvSpPr txBox="1"/>
          <p:nvPr/>
        </p:nvSpPr>
        <p:spPr>
          <a:xfrm>
            <a:off x="7197620" y="1571592"/>
            <a:ext cx="1221962" cy="369332"/>
          </a:xfrm>
          <a:prstGeom prst="rect">
            <a:avLst/>
          </a:prstGeom>
          <a:noFill/>
        </p:spPr>
        <p:txBody>
          <a:bodyPr wrap="square" rtlCol="0">
            <a:spAutoFit/>
          </a:bodyPr>
          <a:lstStyle/>
          <a:p>
            <a:r>
              <a:rPr kumimoji="1" lang="ja-JP" altLang="en-US" b="1" dirty="0"/>
              <a:t>粘性影響</a:t>
            </a:r>
          </a:p>
        </p:txBody>
      </p:sp>
      <p:sp>
        <p:nvSpPr>
          <p:cNvPr id="78" name="テキスト ボックス 77">
            <a:extLst>
              <a:ext uri="{FF2B5EF4-FFF2-40B4-BE49-F238E27FC236}">
                <a16:creationId xmlns:a16="http://schemas.microsoft.com/office/drawing/2014/main" id="{5CA20CB7-E530-479E-9983-30AC6C8E9746}"/>
              </a:ext>
            </a:extLst>
          </p:cNvPr>
          <p:cNvSpPr txBox="1"/>
          <p:nvPr/>
        </p:nvSpPr>
        <p:spPr>
          <a:xfrm>
            <a:off x="5091001" y="1504105"/>
            <a:ext cx="1221962" cy="369332"/>
          </a:xfrm>
          <a:prstGeom prst="rect">
            <a:avLst/>
          </a:prstGeom>
          <a:noFill/>
        </p:spPr>
        <p:txBody>
          <a:bodyPr wrap="square" rtlCol="0">
            <a:spAutoFit/>
          </a:bodyPr>
          <a:lstStyle/>
          <a:p>
            <a:r>
              <a:rPr kumimoji="1" lang="ja-JP" altLang="en-US" b="1" dirty="0"/>
              <a:t>弾性影響</a:t>
            </a:r>
          </a:p>
        </p:txBody>
      </p:sp>
      <p:pic>
        <p:nvPicPr>
          <p:cNvPr id="40" name="図 39" descr="概略図 が含まれている画像&#10;&#10;自動的に生成された説明">
            <a:extLst>
              <a:ext uri="{FF2B5EF4-FFF2-40B4-BE49-F238E27FC236}">
                <a16:creationId xmlns:a16="http://schemas.microsoft.com/office/drawing/2014/main" id="{B106E3CB-8EE1-4802-8F47-C8D3F95690EA}"/>
              </a:ext>
            </a:extLst>
          </p:cNvPr>
          <p:cNvPicPr>
            <a:picLocks noChangeAspect="1"/>
          </p:cNvPicPr>
          <p:nvPr/>
        </p:nvPicPr>
        <p:blipFill rotWithShape="1">
          <a:blip r:embed="rId11">
            <a:extLst>
              <a:ext uri="{28A0092B-C50C-407E-A947-70E740481C1C}">
                <a14:useLocalDpi xmlns:a14="http://schemas.microsoft.com/office/drawing/2010/main" val="0"/>
              </a:ext>
            </a:extLst>
          </a:blip>
          <a:srcRect l="56440" r="33431" b="51729"/>
          <a:stretch/>
        </p:blipFill>
        <p:spPr>
          <a:xfrm>
            <a:off x="9060066" y="2220541"/>
            <a:ext cx="749136" cy="1893081"/>
          </a:xfrm>
          <a:prstGeom prst="rect">
            <a:avLst/>
          </a:prstGeom>
        </p:spPr>
      </p:pic>
    </p:spTree>
    <p:extLst>
      <p:ext uri="{BB962C8B-B14F-4D97-AF65-F5344CB8AC3E}">
        <p14:creationId xmlns:p14="http://schemas.microsoft.com/office/powerpoint/2010/main" val="63228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9"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strips(upLeft)">
                                      <p:cBhvr>
                                        <p:cTn id="35" dur="500"/>
                                        <p:tgtEl>
                                          <p:spTgt spid="50"/>
                                        </p:tgtEl>
                                      </p:cBhvr>
                                    </p:animEffect>
                                  </p:childTnLst>
                                </p:cTn>
                              </p:par>
                            </p:childTnLst>
                          </p:cTn>
                        </p:par>
                        <p:par>
                          <p:cTn id="36" fill="hold">
                            <p:stCondLst>
                              <p:cond delay="500"/>
                            </p:stCondLst>
                            <p:childTnLst>
                              <p:par>
                                <p:cTn id="37" presetID="18" presetClass="entr" presetSubtype="12"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strips(downLeft)">
                                      <p:cBhvr>
                                        <p:cTn id="39" dur="500"/>
                                        <p:tgtEl>
                                          <p:spTgt spid="54"/>
                                        </p:tgtEl>
                                      </p:cBhvr>
                                    </p:animEffect>
                                  </p:childTnLst>
                                </p:cTn>
                              </p:par>
                            </p:childTnLst>
                          </p:cTn>
                        </p:par>
                        <p:par>
                          <p:cTn id="40" fill="hold">
                            <p:stCondLst>
                              <p:cond delay="1000"/>
                            </p:stCondLst>
                            <p:childTnLst>
                              <p:par>
                                <p:cTn id="41" presetID="16" presetClass="entr" presetSubtype="21" fill="hold"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barn(inVertical)">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arn(inVertical)">
                                      <p:cBhvr>
                                        <p:cTn id="48" dur="5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7" grpId="0"/>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6152" y="1533238"/>
            <a:ext cx="5021103" cy="3448329"/>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tx1"/>
                </a:solidFill>
              </a:rPr>
              <a:t>Power-law </a:t>
            </a:r>
            <a:r>
              <a:rPr kumimoji="1" lang="ja-JP" altLang="en-US" sz="2200" b="1" dirty="0">
                <a:solidFill>
                  <a:schemeClr val="tx1"/>
                </a:solidFill>
              </a:rPr>
              <a:t>モデル</a:t>
            </a:r>
            <a:endParaRPr kumimoji="1" lang="en-US" altLang="ja-JP" sz="2200" b="1"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4431869" y="3270170"/>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7607467" y="1643566"/>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7959" y="585029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非ニュートン流体・・・せん断速度</a:t>
            </a:r>
            <a:r>
              <a:rPr kumimoji="1" lang="ja-JP" altLang="en-US" sz="2400" dirty="0">
                <a:solidFill>
                  <a:schemeClr val="tx1"/>
                </a:solidFill>
              </a:rPr>
              <a:t>と</a:t>
            </a:r>
            <a:r>
              <a:rPr kumimoji="1" lang="ja-JP" altLang="en-US" sz="2400" b="1" dirty="0">
                <a:solidFill>
                  <a:schemeClr val="tx1"/>
                </a:solidFill>
              </a:rPr>
              <a:t>応力</a:t>
            </a:r>
            <a:r>
              <a:rPr kumimoji="1" lang="ja-JP" altLang="en-US" sz="2400" dirty="0">
                <a:solidFill>
                  <a:schemeClr val="tx1"/>
                </a:solidFill>
              </a:rPr>
              <a:t>の関係が</a:t>
            </a:r>
            <a:r>
              <a:rPr kumimoji="1" lang="ja-JP" altLang="en-US" sz="2400" b="1"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grpSp>
        <p:nvGrpSpPr>
          <p:cNvPr id="3" name="グループ化 2">
            <a:extLst>
              <a:ext uri="{FF2B5EF4-FFF2-40B4-BE49-F238E27FC236}">
                <a16:creationId xmlns:a16="http://schemas.microsoft.com/office/drawing/2014/main" id="{74E0623B-42D3-4A5D-AAE7-D9E2AC8132A7}"/>
              </a:ext>
            </a:extLst>
          </p:cNvPr>
          <p:cNvGrpSpPr/>
          <p:nvPr/>
        </p:nvGrpSpPr>
        <p:grpSpPr>
          <a:xfrm>
            <a:off x="7748942" y="3437426"/>
            <a:ext cx="3393214" cy="1033159"/>
            <a:chOff x="8540888" y="3394882"/>
            <a:chExt cx="3393214" cy="1033159"/>
          </a:xfrm>
        </p:grpSpPr>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ポリマー，泥，血液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テキスト ボックス 1">
              <a:extLst>
                <a:ext uri="{FF2B5EF4-FFF2-40B4-BE49-F238E27FC236}">
                  <a16:creationId xmlns:a16="http://schemas.microsoft.com/office/drawing/2014/main" id="{73005548-B1B8-48A6-B5CB-BE77EDD184CD}"/>
                </a:ext>
              </a:extLst>
            </p:cNvPr>
            <p:cNvSpPr txBox="1"/>
            <p:nvPr/>
          </p:nvSpPr>
          <p:spPr>
            <a:xfrm>
              <a:off x="9181873" y="4120264"/>
              <a:ext cx="1464142" cy="307777"/>
            </a:xfrm>
            <a:prstGeom prst="rect">
              <a:avLst/>
            </a:prstGeom>
            <a:noFill/>
          </p:spPr>
          <p:txBody>
            <a:bodyPr wrap="square" rtlCol="0">
              <a:spAutoFit/>
            </a:bodyPr>
            <a:lstStyle/>
            <a:p>
              <a:r>
                <a:rPr kumimoji="1" lang="ja-JP" altLang="en-US" sz="1400" dirty="0"/>
                <a:t>↑ 研究対象</a:t>
              </a:r>
            </a:p>
          </p:txBody>
        </p:sp>
      </p:grpSp>
      <p:sp>
        <p:nvSpPr>
          <p:cNvPr id="30" name="テキスト ボックス 29">
            <a:extLst>
              <a:ext uri="{FF2B5EF4-FFF2-40B4-BE49-F238E27FC236}">
                <a16:creationId xmlns:a16="http://schemas.microsoft.com/office/drawing/2014/main" id="{D84E1C32-B51E-4A75-AD08-3574E1A9D4B3}"/>
              </a:ext>
            </a:extLst>
          </p:cNvPr>
          <p:cNvSpPr txBox="1"/>
          <p:nvPr/>
        </p:nvSpPr>
        <p:spPr>
          <a:xfrm>
            <a:off x="2173710" y="3501192"/>
            <a:ext cx="1530894" cy="400110"/>
          </a:xfrm>
          <a:prstGeom prst="rect">
            <a:avLst/>
          </a:prstGeom>
          <a:noFill/>
        </p:spPr>
        <p:txBody>
          <a:bodyPr wrap="square" rtlCol="0">
            <a:spAutoFit/>
          </a:bodyPr>
          <a:lstStyle/>
          <a:p>
            <a:r>
              <a:rPr kumimoji="1" lang="ja-JP" altLang="en-US" sz="2000" b="1" dirty="0">
                <a:solidFill>
                  <a:srgbClr val="2828FE"/>
                </a:solidFill>
              </a:rPr>
              <a:t>負の相関</a:t>
            </a:r>
          </a:p>
        </p:txBody>
      </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5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40"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079E0605-00C7-4A79-8E0B-454CFB1BF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081" y="857549"/>
            <a:ext cx="8050528" cy="5685537"/>
          </a:xfrm>
          <a:prstGeom prst="rect">
            <a:avLst/>
          </a:prstGeom>
        </p:spPr>
      </p:pic>
      <p:cxnSp>
        <p:nvCxnSpPr>
          <p:cNvPr id="36" name="直線コネクタ 35">
            <a:extLst>
              <a:ext uri="{FF2B5EF4-FFF2-40B4-BE49-F238E27FC236}">
                <a16:creationId xmlns:a16="http://schemas.microsoft.com/office/drawing/2014/main" id="{513CBE79-C14E-4CEA-8F0E-8FE702DA6D30}"/>
              </a:ext>
            </a:extLst>
          </p:cNvPr>
          <p:cNvCxnSpPr>
            <a:cxnSpLocks/>
          </p:cNvCxnSpPr>
          <p:nvPr/>
        </p:nvCxnSpPr>
        <p:spPr>
          <a:xfrm>
            <a:off x="5441800" y="4168985"/>
            <a:ext cx="5489725"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r>
              <a:rPr lang="ja-JP" altLang="en-US" dirty="0"/>
              <a:t>高速化に対する粘弾性の影響</a:t>
            </a:r>
            <a:endParaRPr kumimoji="1" lang="ja-JP" altLang="en-US" dirty="0"/>
          </a:p>
        </p:txBody>
      </p:sp>
      <p:cxnSp>
        <p:nvCxnSpPr>
          <p:cNvPr id="40" name="直線矢印コネクタ 39">
            <a:extLst>
              <a:ext uri="{FF2B5EF4-FFF2-40B4-BE49-F238E27FC236}">
                <a16:creationId xmlns:a16="http://schemas.microsoft.com/office/drawing/2014/main" id="{AB4DDBED-8166-4F7E-8C18-93F39723F3E6}"/>
              </a:ext>
            </a:extLst>
          </p:cNvPr>
          <p:cNvCxnSpPr>
            <a:cxnSpLocks/>
          </p:cNvCxnSpPr>
          <p:nvPr/>
        </p:nvCxnSpPr>
        <p:spPr>
          <a:xfrm>
            <a:off x="6780231" y="1393030"/>
            <a:ext cx="3327865" cy="2747380"/>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7110FA22-158B-4269-BA1B-0F4FCAD1C4E6}"/>
              </a:ext>
            </a:extLst>
          </p:cNvPr>
          <p:cNvSpPr/>
          <p:nvPr/>
        </p:nvSpPr>
        <p:spPr>
          <a:xfrm>
            <a:off x="389481" y="1327001"/>
            <a:ext cx="3922600" cy="623381"/>
          </a:xfrm>
          <a:prstGeom prst="rect">
            <a:avLst/>
          </a:pr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粘度比 </a:t>
            </a:r>
            <a:r>
              <a:rPr kumimoji="1" lang="ja-JP" altLang="en-US" sz="2400" b="1" dirty="0">
                <a:solidFill>
                  <a:srgbClr val="FF0000"/>
                </a:solidFill>
              </a:rPr>
              <a:t>大</a:t>
            </a:r>
            <a:r>
              <a:rPr kumimoji="1" lang="ja-JP" altLang="en-US" sz="2400" dirty="0">
                <a:solidFill>
                  <a:schemeClr val="tx1"/>
                </a:solidFill>
              </a:rPr>
              <a:t> → 応力比</a:t>
            </a:r>
            <a:r>
              <a:rPr kumimoji="1" lang="ja-JP" altLang="en-US" sz="2400" b="1" dirty="0">
                <a:solidFill>
                  <a:schemeClr val="tx1"/>
                </a:solidFill>
              </a:rPr>
              <a:t> </a:t>
            </a:r>
            <a:r>
              <a:rPr kumimoji="1" lang="ja-JP" altLang="en-US" sz="2400" b="1" dirty="0">
                <a:solidFill>
                  <a:srgbClr val="2828FE"/>
                </a:solidFill>
              </a:rPr>
              <a:t>小</a:t>
            </a:r>
          </a:p>
        </p:txBody>
      </p:sp>
      <p:grpSp>
        <p:nvGrpSpPr>
          <p:cNvPr id="22" name="グループ化 21">
            <a:extLst>
              <a:ext uri="{FF2B5EF4-FFF2-40B4-BE49-F238E27FC236}">
                <a16:creationId xmlns:a16="http://schemas.microsoft.com/office/drawing/2014/main" id="{E9A1DE10-CDCA-43B6-A205-E59F5AF94986}"/>
              </a:ext>
            </a:extLst>
          </p:cNvPr>
          <p:cNvGrpSpPr/>
          <p:nvPr/>
        </p:nvGrpSpPr>
        <p:grpSpPr>
          <a:xfrm>
            <a:off x="280151" y="2467017"/>
            <a:ext cx="4635307" cy="2146852"/>
            <a:chOff x="83466" y="1693294"/>
            <a:chExt cx="4635307" cy="2146852"/>
          </a:xfrm>
        </p:grpSpPr>
        <p:grpSp>
          <p:nvGrpSpPr>
            <p:cNvPr id="18" name="グループ化 17">
              <a:extLst>
                <a:ext uri="{FF2B5EF4-FFF2-40B4-BE49-F238E27FC236}">
                  <a16:creationId xmlns:a16="http://schemas.microsoft.com/office/drawing/2014/main" id="{08208902-02D9-42FC-99F0-E832C0F71B91}"/>
                </a:ext>
              </a:extLst>
            </p:cNvPr>
            <p:cNvGrpSpPr/>
            <p:nvPr/>
          </p:nvGrpSpPr>
          <p:grpSpPr>
            <a:xfrm>
              <a:off x="304329" y="1789768"/>
              <a:ext cx="4414444" cy="1956172"/>
              <a:chOff x="389481" y="4218427"/>
              <a:chExt cx="4414444" cy="1956172"/>
            </a:xfrm>
          </p:grpSpPr>
          <p:grpSp>
            <p:nvGrpSpPr>
              <p:cNvPr id="17" name="グループ化 16">
                <a:extLst>
                  <a:ext uri="{FF2B5EF4-FFF2-40B4-BE49-F238E27FC236}">
                    <a16:creationId xmlns:a16="http://schemas.microsoft.com/office/drawing/2014/main" id="{EC24DE50-3792-44F6-8E91-01D871D70CE7}"/>
                  </a:ext>
                </a:extLst>
              </p:cNvPr>
              <p:cNvGrpSpPr/>
              <p:nvPr/>
            </p:nvGrpSpPr>
            <p:grpSpPr>
              <a:xfrm>
                <a:off x="389481" y="4590116"/>
                <a:ext cx="4414444" cy="1584483"/>
                <a:chOff x="389481" y="4590116"/>
                <a:chExt cx="4414444" cy="1584483"/>
              </a:xfrm>
            </p:grpSpPr>
            <p:grpSp>
              <p:nvGrpSpPr>
                <p:cNvPr id="15" name="グループ化 14">
                  <a:extLst>
                    <a:ext uri="{FF2B5EF4-FFF2-40B4-BE49-F238E27FC236}">
                      <a16:creationId xmlns:a16="http://schemas.microsoft.com/office/drawing/2014/main" id="{E5CAE4DF-8B2D-4F3B-B883-8183F1DD889A}"/>
                    </a:ext>
                  </a:extLst>
                </p:cNvPr>
                <p:cNvGrpSpPr/>
                <p:nvPr>
                  <p:custDataLst>
                    <p:tags r:id="rId2"/>
                  </p:custDataLst>
                </p:nvPr>
              </p:nvGrpSpPr>
              <p:grpSpPr>
                <a:xfrm>
                  <a:off x="1212557" y="4590116"/>
                  <a:ext cx="3591368" cy="992433"/>
                  <a:chOff x="1212557" y="4590116"/>
                  <a:chExt cx="3591368" cy="992433"/>
                </a:xfrm>
              </p:grpSpPr>
              <p:sp>
                <p:nvSpPr>
                  <p:cNvPr id="57" name="正方形/長方形 56">
                    <a:extLst>
                      <a:ext uri="{FF2B5EF4-FFF2-40B4-BE49-F238E27FC236}">
                        <a16:creationId xmlns:a16="http://schemas.microsoft.com/office/drawing/2014/main" id="{CE48330F-426B-4F8E-80B3-05AFDBC5FED3}"/>
                      </a:ext>
                    </a:extLst>
                  </p:cNvPr>
                  <p:cNvSpPr/>
                  <p:nvPr/>
                </p:nvSpPr>
                <p:spPr>
                  <a:xfrm>
                    <a:off x="1660675" y="4590116"/>
                    <a:ext cx="3143250" cy="684207"/>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で高速化 極大</a:t>
                    </a:r>
                    <a:endParaRPr kumimoji="1" lang="en-US" altLang="ja-JP" sz="2400" dirty="0">
                      <a:solidFill>
                        <a:schemeClr val="tx1"/>
                      </a:solidFill>
                    </a:endParaRPr>
                  </a:p>
                </p:txBody>
              </p:sp>
              <p:pic>
                <p:nvPicPr>
                  <p:cNvPr id="14" name="図 13" descr="\documentclass{article}&#10;\usepackage{color}&#10;\usepackage{amsmath}&#10;\pagestyle{empty}&#10;\begin{document}&#10;\begin{equation*}&#10;\frac{\tau_\text{U}}{\tau_\text{0}} \sim 1&#10;\end{equation*}&#10;\end{document}" title="IguanaTex Bitmap Display">
                    <a:extLst>
                      <a:ext uri="{FF2B5EF4-FFF2-40B4-BE49-F238E27FC236}">
                        <a16:creationId xmlns:a16="http://schemas.microsoft.com/office/drawing/2014/main" id="{438D5C8D-09D3-4AAD-9D0E-58CECCF55FEE}"/>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1212557" y="4988107"/>
                    <a:ext cx="896237" cy="594442"/>
                  </a:xfrm>
                  <a:prstGeom prst="rect">
                    <a:avLst/>
                  </a:prstGeom>
                </p:spPr>
              </p:pic>
            </p:grpSp>
            <p:sp>
              <p:nvSpPr>
                <p:cNvPr id="75" name="テキスト ボックス 74">
                  <a:extLst>
                    <a:ext uri="{FF2B5EF4-FFF2-40B4-BE49-F238E27FC236}">
                      <a16:creationId xmlns:a16="http://schemas.microsoft.com/office/drawing/2014/main" id="{B72C916A-E6E9-4EA7-9431-97DB8FC6E04C}"/>
                    </a:ext>
                  </a:extLst>
                </p:cNvPr>
                <p:cNvSpPr txBox="1"/>
                <p:nvPr/>
              </p:nvSpPr>
              <p:spPr>
                <a:xfrm>
                  <a:off x="389481" y="5712934"/>
                  <a:ext cx="4002396" cy="461665"/>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弾性</a:t>
                  </a:r>
                  <a:r>
                    <a:rPr kumimoji="1" lang="ja-JP" altLang="en-US" sz="2400" dirty="0"/>
                    <a:t>影響で</a:t>
                  </a:r>
                  <a:r>
                    <a:rPr kumimoji="1" lang="ja-JP" altLang="en-US" sz="2400" dirty="0">
                      <a:solidFill>
                        <a:srgbClr val="2828FE"/>
                      </a:solidFill>
                    </a:rPr>
                    <a:t>高速化</a:t>
                  </a:r>
                  <a:r>
                    <a:rPr kumimoji="1" lang="ja-JP" altLang="en-US" sz="2400" b="1" dirty="0">
                      <a:solidFill>
                        <a:srgbClr val="2828FE"/>
                      </a:solidFill>
                    </a:rPr>
                    <a:t>抑制</a:t>
                  </a:r>
                </a:p>
              </p:txBody>
            </p:sp>
          </p:grpSp>
          <p:pic>
            <p:nvPicPr>
              <p:cNvPr id="10" name="図 9" descr="\documentclass{article}&#10;\usepackage{color}&#10;\usepackage{amsmath}&#10;\pagestyle{empty}&#10;\begin{document}&#10;\begin{equation*}&#10;\frac{\mu_\text{U}}{\mu_\text{ABL}}\cdot\frac{\delta}{a} \sim 1&#10;\end{equation*}&#10;\end{document}" title="IguanaTex Bitmap Display">
                <a:extLst>
                  <a:ext uri="{FF2B5EF4-FFF2-40B4-BE49-F238E27FC236}">
                    <a16:creationId xmlns:a16="http://schemas.microsoft.com/office/drawing/2014/main" id="{603A3C97-BA79-4025-B425-E110E8897DCC}"/>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89481" y="4218427"/>
                <a:ext cx="1719313" cy="693211"/>
              </a:xfrm>
              <a:prstGeom prst="rect">
                <a:avLst/>
              </a:prstGeom>
            </p:spPr>
          </p:pic>
        </p:grpSp>
        <p:sp>
          <p:nvSpPr>
            <p:cNvPr id="20" name="正方形/長方形 19">
              <a:extLst>
                <a:ext uri="{FF2B5EF4-FFF2-40B4-BE49-F238E27FC236}">
                  <a16:creationId xmlns:a16="http://schemas.microsoft.com/office/drawing/2014/main" id="{0C3473FC-A3C8-41B2-A5B0-C06568AD502B}"/>
                </a:ext>
              </a:extLst>
            </p:cNvPr>
            <p:cNvSpPr/>
            <p:nvPr/>
          </p:nvSpPr>
          <p:spPr>
            <a:xfrm>
              <a:off x="83466" y="1693294"/>
              <a:ext cx="4230118" cy="21468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C191687E-8DE5-430A-A8A1-C3F4804F7180}"/>
              </a:ext>
            </a:extLst>
          </p:cNvPr>
          <p:cNvSpPr txBox="1"/>
          <p:nvPr/>
        </p:nvSpPr>
        <p:spPr>
          <a:xfrm>
            <a:off x="280151" y="4832571"/>
            <a:ext cx="4853082" cy="1301895"/>
          </a:xfrm>
          <a:prstGeom prst="rect">
            <a:avLst/>
          </a:prstGeom>
          <a:noFill/>
        </p:spPr>
        <p:txBody>
          <a:bodyPr wrap="square" rtlCol="0">
            <a:spAutoFit/>
          </a:bodyPr>
          <a:lstStyle/>
          <a:p>
            <a:pPr>
              <a:lnSpc>
                <a:spcPct val="110000"/>
              </a:lnSpc>
            </a:pPr>
            <a:r>
              <a:rPr kumimoji="1" lang="ja-JP" altLang="en-US" sz="2400" dirty="0"/>
              <a:t>⇒ 粘弾性流体の高速化説明には，</a:t>
            </a:r>
            <a:endParaRPr kumimoji="1" lang="en-US" altLang="ja-JP" sz="2400" dirty="0"/>
          </a:p>
          <a:p>
            <a:pPr>
              <a:lnSpc>
                <a:spcPct val="110000"/>
              </a:lnSpc>
            </a:pPr>
            <a:r>
              <a:rPr kumimoji="1" lang="ja-JP" altLang="en-US" sz="2400" b="1" dirty="0">
                <a:solidFill>
                  <a:srgbClr val="FF0000"/>
                </a:solidFill>
              </a:rPr>
              <a:t>粘性だけでなく，弾性の影響も</a:t>
            </a:r>
            <a:endParaRPr kumimoji="1" lang="en-US" altLang="ja-JP" sz="2400" b="1" dirty="0">
              <a:solidFill>
                <a:srgbClr val="FF0000"/>
              </a:solidFill>
            </a:endParaRPr>
          </a:p>
          <a:p>
            <a:pPr>
              <a:lnSpc>
                <a:spcPct val="110000"/>
              </a:lnSpc>
            </a:pPr>
            <a:r>
              <a:rPr kumimoji="1" lang="ja-JP" altLang="en-US" sz="2400" b="1" dirty="0">
                <a:solidFill>
                  <a:srgbClr val="FF0000"/>
                </a:solidFill>
              </a:rPr>
              <a:t>要検討</a:t>
            </a:r>
            <a:r>
              <a:rPr kumimoji="1" lang="ja-JP" altLang="en-US" sz="2400" dirty="0"/>
              <a:t>（現在は粘性のみ）</a:t>
            </a:r>
            <a:endParaRPr kumimoji="1" lang="en-US" altLang="ja-JP" sz="2400" dirty="0"/>
          </a:p>
        </p:txBody>
      </p:sp>
    </p:spTree>
    <p:extLst>
      <p:ext uri="{BB962C8B-B14F-4D97-AF65-F5344CB8AC3E}">
        <p14:creationId xmlns:p14="http://schemas.microsoft.com/office/powerpoint/2010/main" val="235429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trips(downRigh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barn(inVertical)">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2AA0989-65C9-4843-82CC-AD592D35C7BE}"/>
              </a:ext>
            </a:extLst>
          </p:cNvPr>
          <p:cNvSpPr txBox="1"/>
          <p:nvPr/>
        </p:nvSpPr>
        <p:spPr>
          <a:xfrm>
            <a:off x="253999" y="857549"/>
            <a:ext cx="11773877" cy="5322804"/>
          </a:xfrm>
          <a:prstGeom prst="rect">
            <a:avLst/>
          </a:prstGeom>
          <a:noFill/>
        </p:spPr>
        <p:txBody>
          <a:bodyPr wrap="square" rtlCol="0">
            <a:spAutoFit/>
          </a:bodyPr>
          <a:lstStyle/>
          <a:p>
            <a:pPr>
              <a:lnSpc>
                <a:spcPct val="110000"/>
              </a:lnSpc>
              <a:spcBef>
                <a:spcPts val="600"/>
              </a:spcBef>
            </a:pPr>
            <a:r>
              <a:rPr kumimoji="1" lang="ja-JP" altLang="en-US" sz="2400" dirty="0"/>
              <a:t>超音波照射を行った擬塑性流体中に球を落下させた実験を行った．</a:t>
            </a:r>
            <a:endParaRPr kumimoji="1" lang="en-US" altLang="ja-JP" sz="1400" dirty="0"/>
          </a:p>
          <a:p>
            <a:pPr marL="285750" indent="-285750">
              <a:lnSpc>
                <a:spcPct val="110000"/>
              </a:lnSpc>
              <a:spcBef>
                <a:spcPts val="600"/>
              </a:spcBef>
              <a:buFont typeface="Arial" panose="020B0604020202020204" pitchFamily="34" charset="0"/>
              <a:buChar char="•"/>
            </a:pPr>
            <a:r>
              <a:rPr lang="ja-JP" altLang="en-US" sz="2400" b="1" dirty="0"/>
              <a:t>高速化度合</a:t>
            </a:r>
            <a:r>
              <a:rPr lang="ja-JP" altLang="en-US" sz="2400" dirty="0"/>
              <a:t>と</a:t>
            </a:r>
            <a:r>
              <a:rPr lang="ja-JP" altLang="en-US" sz="2400" b="1" dirty="0"/>
              <a:t>密度差</a:t>
            </a:r>
            <a:r>
              <a:rPr lang="ja-JP" altLang="en-US" sz="2400" dirty="0"/>
              <a:t>の関係は，理論では負の相関となる．実験では，正の相関，</a:t>
            </a:r>
            <a:br>
              <a:rPr lang="en-US" altLang="ja-JP" sz="2400" dirty="0"/>
            </a:br>
            <a:r>
              <a:rPr lang="ja-JP" altLang="en-US" sz="2400" dirty="0"/>
              <a:t>負の相関，相関がみられないとそれぞれであった．</a:t>
            </a:r>
            <a:r>
              <a:rPr lang="ja-JP" altLang="en-US" sz="2400" b="1" dirty="0">
                <a:solidFill>
                  <a:srgbClr val="FF0000"/>
                </a:solidFill>
              </a:rPr>
              <a:t>密度差以外の要因が大きく</a:t>
            </a:r>
            <a:br>
              <a:rPr lang="en-US" altLang="ja-JP" sz="2400" b="1" dirty="0">
                <a:solidFill>
                  <a:srgbClr val="FF0000"/>
                </a:solidFill>
              </a:rPr>
            </a:br>
            <a:r>
              <a:rPr lang="ja-JP" altLang="en-US" sz="2400" b="1" dirty="0">
                <a:solidFill>
                  <a:srgbClr val="FF0000"/>
                </a:solidFill>
              </a:rPr>
              <a:t>理論が妥当ではない</a:t>
            </a:r>
            <a:r>
              <a:rPr lang="ja-JP" altLang="en-US" sz="2400" dirty="0"/>
              <a:t>と示唆される．</a:t>
            </a:r>
            <a:endParaRPr lang="en-US" altLang="ja-JP" sz="2400" dirty="0"/>
          </a:p>
          <a:p>
            <a:pPr marL="285750" indent="-285750">
              <a:lnSpc>
                <a:spcPct val="110000"/>
              </a:lnSpc>
              <a:spcBef>
                <a:spcPts val="600"/>
              </a:spcBef>
              <a:buFont typeface="Arial" panose="020B0604020202020204" pitchFamily="34" charset="0"/>
              <a:buChar char="•"/>
            </a:pPr>
            <a:r>
              <a:rPr kumimoji="1" lang="ja-JP" altLang="en-US" sz="2400" b="1" dirty="0"/>
              <a:t>溶液濃度</a:t>
            </a:r>
            <a:r>
              <a:rPr kumimoji="1" lang="ja-JP" altLang="en-US" sz="2400" dirty="0"/>
              <a:t>を変化した場合，</a:t>
            </a:r>
            <a:r>
              <a:rPr kumimoji="1" lang="en-US" altLang="ja-JP" sz="2400" dirty="0"/>
              <a:t>PAA</a:t>
            </a:r>
            <a:r>
              <a:rPr kumimoji="1" lang="ja-JP" altLang="en-US" sz="2400" dirty="0"/>
              <a:t>濃度</a:t>
            </a:r>
            <a:r>
              <a:rPr kumimoji="1" lang="en-US" altLang="ja-JP" sz="2400" dirty="0"/>
              <a:t>0.7-1.0wt.%</a:t>
            </a:r>
            <a:r>
              <a:rPr kumimoji="1" lang="ja-JP" altLang="en-US" sz="2400" dirty="0"/>
              <a:t>が高速化度合の極大となる．</a:t>
            </a:r>
            <a:br>
              <a:rPr kumimoji="1" lang="en-US" altLang="ja-JP" sz="2400" dirty="0"/>
            </a:br>
            <a:r>
              <a:rPr kumimoji="1" lang="ja-JP" altLang="en-US" sz="2400" b="1" dirty="0">
                <a:solidFill>
                  <a:srgbClr val="FF0000"/>
                </a:solidFill>
              </a:rPr>
              <a:t>高濃度の場合は高速化が抑制</a:t>
            </a:r>
            <a:r>
              <a:rPr kumimoji="1" lang="ja-JP" altLang="en-US" sz="2400" dirty="0"/>
              <a:t>される．</a:t>
            </a:r>
            <a:endParaRPr kumimoji="1" lang="en-US" altLang="ja-JP" sz="2400" dirty="0"/>
          </a:p>
          <a:p>
            <a:pPr marL="285750" indent="-285750">
              <a:lnSpc>
                <a:spcPct val="110000"/>
              </a:lnSpc>
              <a:spcBef>
                <a:spcPts val="600"/>
              </a:spcBef>
              <a:buFont typeface="Arial" panose="020B0604020202020204" pitchFamily="34" charset="0"/>
              <a:buChar char="•"/>
            </a:pPr>
            <a:r>
              <a:rPr kumimoji="1" lang="en-US" altLang="ja-JP" sz="2400" dirty="0"/>
              <a:t>PAA</a:t>
            </a:r>
            <a:r>
              <a:rPr kumimoji="1" lang="ja-JP" altLang="en-US" sz="2400" dirty="0"/>
              <a:t>濃度</a:t>
            </a:r>
            <a:r>
              <a:rPr kumimoji="1" lang="en-US" altLang="ja-JP" sz="2400" dirty="0"/>
              <a:t>1.0wt.%</a:t>
            </a:r>
            <a:r>
              <a:rPr kumimoji="1" lang="ja-JP" altLang="en-US" sz="2400" dirty="0"/>
              <a:t>で</a:t>
            </a:r>
            <a:r>
              <a:rPr kumimoji="1" lang="ja-JP" altLang="en-US" sz="2400" b="1" dirty="0"/>
              <a:t>球径を変化</a:t>
            </a:r>
            <a:r>
              <a:rPr kumimoji="1" lang="ja-JP" altLang="en-US" sz="2400" dirty="0"/>
              <a:t>した場合，球径</a:t>
            </a:r>
            <a:r>
              <a:rPr kumimoji="1" lang="en-US" altLang="ja-JP" sz="2400" dirty="0"/>
              <a:t>10mm</a:t>
            </a:r>
            <a:r>
              <a:rPr kumimoji="1" lang="ja-JP" altLang="en-US" sz="2400" dirty="0"/>
              <a:t>で高速化度合の極大となる．</a:t>
            </a:r>
            <a:r>
              <a:rPr kumimoji="1" lang="en-US" altLang="ja-JP" sz="2400" u="sng" dirty="0"/>
              <a:t>10mm</a:t>
            </a:r>
            <a:r>
              <a:rPr kumimoji="1" lang="ja-JP" altLang="en-US" sz="2400" u="sng" dirty="0"/>
              <a:t>以上の球径では理論が妥当</a:t>
            </a:r>
            <a:r>
              <a:rPr kumimoji="1" lang="ja-JP" altLang="en-US" sz="2400" dirty="0"/>
              <a:t>であるが，</a:t>
            </a:r>
            <a:r>
              <a:rPr kumimoji="1" lang="ja-JP" altLang="en-US" sz="2400" u="sng" dirty="0"/>
              <a:t>小さい場合は妥当ではない</a:t>
            </a:r>
            <a:r>
              <a:rPr kumimoji="1" lang="ja-JP" altLang="en-US" sz="2400" dirty="0"/>
              <a:t>．</a:t>
            </a:r>
            <a:endParaRPr kumimoji="1" lang="en-US" altLang="ja-JP" sz="2400" dirty="0"/>
          </a:p>
          <a:p>
            <a:pPr marL="285750" indent="-285750">
              <a:lnSpc>
                <a:spcPct val="110000"/>
              </a:lnSpc>
              <a:spcBef>
                <a:spcPts val="600"/>
              </a:spcBef>
              <a:buFont typeface="Arial" panose="020B0604020202020204" pitchFamily="34" charset="0"/>
              <a:buChar char="•"/>
            </a:pPr>
            <a:r>
              <a:rPr kumimoji="1" lang="ja-JP" altLang="en-US" sz="2400" b="1" dirty="0"/>
              <a:t>高速化度合</a:t>
            </a:r>
            <a:r>
              <a:rPr kumimoji="1" lang="ja-JP" altLang="en-US" sz="2400" dirty="0"/>
              <a:t>と</a:t>
            </a:r>
            <a:r>
              <a:rPr kumimoji="1" lang="ja-JP" altLang="en-US" sz="2400" b="1" dirty="0"/>
              <a:t>粘度比と音響境界層厚さを球の半径で規格化した値の積</a:t>
            </a:r>
            <a:r>
              <a:rPr kumimoji="1" lang="ja-JP" altLang="en-US" sz="2400" dirty="0"/>
              <a:t>が</a:t>
            </a:r>
            <a:r>
              <a:rPr kumimoji="1" lang="en-US" altLang="ja-JP" sz="2400" dirty="0"/>
              <a:t>0.2</a:t>
            </a:r>
            <a:r>
              <a:rPr kumimoji="1" lang="ja-JP" altLang="en-US" sz="2400" dirty="0"/>
              <a:t>以下で正の相関をとる．それ以上の範囲では相関がみられない．</a:t>
            </a:r>
            <a:r>
              <a:rPr kumimoji="1" lang="ja-JP" altLang="en-US" sz="2400" b="1" dirty="0">
                <a:solidFill>
                  <a:srgbClr val="FF0000"/>
                </a:solidFill>
              </a:rPr>
              <a:t>弾性影響により高速化が抑制される</a:t>
            </a:r>
            <a:r>
              <a:rPr kumimoji="1" lang="ja-JP" altLang="en-US" sz="2400" dirty="0"/>
              <a:t>ためと示唆される．</a:t>
            </a:r>
            <a:endParaRPr kumimoji="1" lang="en-US" altLang="ja-JP" sz="2400" dirty="0"/>
          </a:p>
          <a:p>
            <a:pPr>
              <a:lnSpc>
                <a:spcPct val="110000"/>
              </a:lnSpc>
              <a:spcBef>
                <a:spcPts val="600"/>
              </a:spcBef>
            </a:pPr>
            <a:endParaRPr kumimoji="1" lang="ja-JP" altLang="en-US" sz="2400" dirty="0"/>
          </a:p>
        </p:txBody>
      </p:sp>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793337" y="5815829"/>
            <a:ext cx="7350011" cy="960263"/>
          </a:xfrm>
          <a:prstGeom prst="rect">
            <a:avLst/>
          </a:prstGeom>
          <a:solidFill>
            <a:schemeClr val="accent4">
              <a:lumMod val="60000"/>
              <a:lumOff val="40000"/>
            </a:schemeClr>
          </a:solidFill>
        </p:spPr>
        <p:txBody>
          <a:bodyPr wrap="square" rtlCol="0">
            <a:spAutoFit/>
          </a:bodyPr>
          <a:lstStyle/>
          <a:p>
            <a:pPr marL="180975">
              <a:lnSpc>
                <a:spcPct val="120000"/>
              </a:lnSpc>
            </a:pPr>
            <a:r>
              <a:rPr kumimoji="1" lang="ja-JP" altLang="en-US" sz="2400" dirty="0"/>
              <a:t>弾性影響を受ける範囲における，弾性を考慮した</a:t>
            </a:r>
            <a:br>
              <a:rPr kumimoji="1" lang="en-US" altLang="ja-JP" sz="2400" dirty="0"/>
            </a:br>
            <a:r>
              <a:rPr kumimoji="1" lang="ja-JP" altLang="en-US" sz="2400" dirty="0"/>
              <a:t>超音波照射による落下球高速化の理論構築</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389393" y="5815829"/>
            <a:ext cx="2172832" cy="523220"/>
          </a:xfrm>
          <a:prstGeom prst="rect">
            <a:avLst/>
          </a:prstGeom>
          <a:noFill/>
        </p:spPr>
        <p:txBody>
          <a:bodyPr wrap="square" rtlCol="0">
            <a:spAutoFit/>
          </a:bodyPr>
          <a:lstStyle/>
          <a:p>
            <a:pPr algn="ctr"/>
            <a:r>
              <a:rPr kumimoji="1" lang="ja-JP" altLang="en-US" sz="2800" u="sng" dirty="0">
                <a:solidFill>
                  <a:srgbClr val="FF0000"/>
                </a:solidFill>
              </a:rPr>
              <a:t>今後の展望</a:t>
            </a:r>
          </a:p>
        </p:txBody>
      </p:sp>
    </p:spTree>
    <p:extLst>
      <p:ext uri="{BB962C8B-B14F-4D97-AF65-F5344CB8AC3E}">
        <p14:creationId xmlns:p14="http://schemas.microsoft.com/office/powerpoint/2010/main" val="195525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38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画像処理手法</a:t>
            </a:r>
          </a:p>
        </p:txBody>
      </p:sp>
      <p:pic>
        <p:nvPicPr>
          <p:cNvPr id="14" name="図 13" descr="カレンダー&#10;&#10;自動的に生成された説明">
            <a:extLst>
              <a:ext uri="{FF2B5EF4-FFF2-40B4-BE49-F238E27FC236}">
                <a16:creationId xmlns:a16="http://schemas.microsoft.com/office/drawing/2014/main" id="{28F7F64C-7FC5-4F16-AB61-65E0067D6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473" y="1937496"/>
            <a:ext cx="4784601" cy="2661463"/>
          </a:xfrm>
          <a:prstGeom prst="rect">
            <a:avLst/>
          </a:prstGeom>
        </p:spPr>
      </p:pic>
      <p:pic>
        <p:nvPicPr>
          <p:cNvPr id="17" name="図 16" descr="ダイアグラム, 図形&#10;&#10;自動的に生成された説明">
            <a:extLst>
              <a:ext uri="{FF2B5EF4-FFF2-40B4-BE49-F238E27FC236}">
                <a16:creationId xmlns:a16="http://schemas.microsoft.com/office/drawing/2014/main" id="{42D301EA-9C28-4F92-B210-0B1A7E387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073" y="1192826"/>
            <a:ext cx="3430829" cy="4150802"/>
          </a:xfrm>
          <a:prstGeom prst="rect">
            <a:avLst/>
          </a:prstGeom>
        </p:spPr>
      </p:pic>
      <p:sp>
        <p:nvSpPr>
          <p:cNvPr id="18" name="テキスト ボックス 17">
            <a:extLst>
              <a:ext uri="{FF2B5EF4-FFF2-40B4-BE49-F238E27FC236}">
                <a16:creationId xmlns:a16="http://schemas.microsoft.com/office/drawing/2014/main" id="{0ECBB0FB-06EC-44F8-BDCF-F2928423B5EE}"/>
              </a:ext>
            </a:extLst>
          </p:cNvPr>
          <p:cNvSpPr txBox="1"/>
          <p:nvPr/>
        </p:nvSpPr>
        <p:spPr>
          <a:xfrm>
            <a:off x="1316333" y="5343628"/>
            <a:ext cx="4220308" cy="523220"/>
          </a:xfrm>
          <a:prstGeom prst="rect">
            <a:avLst/>
          </a:prstGeom>
          <a:noFill/>
        </p:spPr>
        <p:txBody>
          <a:bodyPr wrap="square" rtlCol="0">
            <a:spAutoFit/>
          </a:bodyPr>
          <a:lstStyle/>
          <a:p>
            <a:pPr algn="ctr"/>
            <a:r>
              <a:rPr kumimoji="1" lang="en-US" altLang="ja-JP" sz="2800" dirty="0"/>
              <a:t>Hough</a:t>
            </a:r>
            <a:r>
              <a:rPr kumimoji="1" lang="ja-JP" altLang="en-US" sz="2800" dirty="0"/>
              <a:t>変換 円検出手法</a:t>
            </a:r>
          </a:p>
        </p:txBody>
      </p:sp>
      <p:sp>
        <p:nvSpPr>
          <p:cNvPr id="31" name="テキスト ボックス 30">
            <a:extLst>
              <a:ext uri="{FF2B5EF4-FFF2-40B4-BE49-F238E27FC236}">
                <a16:creationId xmlns:a16="http://schemas.microsoft.com/office/drawing/2014/main" id="{389930BA-4734-4830-BB69-523344335015}"/>
              </a:ext>
            </a:extLst>
          </p:cNvPr>
          <p:cNvSpPr txBox="1"/>
          <p:nvPr/>
        </p:nvSpPr>
        <p:spPr>
          <a:xfrm>
            <a:off x="6658619" y="4820408"/>
            <a:ext cx="4220308" cy="523220"/>
          </a:xfrm>
          <a:prstGeom prst="rect">
            <a:avLst/>
          </a:prstGeom>
          <a:noFill/>
        </p:spPr>
        <p:txBody>
          <a:bodyPr wrap="square" rtlCol="0">
            <a:spAutoFit/>
          </a:bodyPr>
          <a:lstStyle/>
          <a:p>
            <a:pPr algn="ctr"/>
            <a:r>
              <a:rPr kumimoji="1" lang="en-US" altLang="ja-JP" sz="2800" dirty="0"/>
              <a:t>Sobel filter </a:t>
            </a:r>
            <a:r>
              <a:rPr kumimoji="1" lang="ja-JP" altLang="en-US" sz="2800" dirty="0"/>
              <a:t>行列</a:t>
            </a:r>
          </a:p>
        </p:txBody>
      </p:sp>
    </p:spTree>
    <p:extLst>
      <p:ext uri="{BB962C8B-B14F-4D97-AF65-F5344CB8AC3E}">
        <p14:creationId xmlns:p14="http://schemas.microsoft.com/office/powerpoint/2010/main" val="346106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658" y="4299166"/>
            <a:ext cx="5062776" cy="2328437"/>
          </a:xfrm>
          <a:prstGeom prst="rect">
            <a:avLst/>
          </a:prstGeom>
        </p:spPr>
      </p:pic>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8119" y="1434633"/>
            <a:ext cx="4621190" cy="2439899"/>
          </a:xfrm>
          <a:prstGeom prst="rect">
            <a:avLst/>
          </a:prstGeom>
        </p:spPr>
      </p:pic>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擬塑性流体中の分散体運動</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289369" y="374177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9453031" y="998222"/>
            <a:ext cx="2058614"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698" y="1366123"/>
            <a:ext cx="3675183" cy="483901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6096000" y="6458326"/>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6445147" y="85275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5817993" y="3736397"/>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flipV="1">
            <a:off x="6948929" y="3598988"/>
            <a:ext cx="506880" cy="152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5817993" y="4119309"/>
            <a:ext cx="442188" cy="32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289369" y="85594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sp>
        <p:nvSpPr>
          <p:cNvPr id="24" name="テキスト ボックス 23">
            <a:extLst>
              <a:ext uri="{FF2B5EF4-FFF2-40B4-BE49-F238E27FC236}">
                <a16:creationId xmlns:a16="http://schemas.microsoft.com/office/drawing/2014/main" id="{6DF9A293-6652-4F9D-96BF-F679ED5DEA42}"/>
              </a:ext>
            </a:extLst>
          </p:cNvPr>
          <p:cNvSpPr txBox="1"/>
          <p:nvPr/>
        </p:nvSpPr>
        <p:spPr>
          <a:xfrm>
            <a:off x="3954228" y="1074412"/>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2540773" y="875247"/>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2601579" y="1225465"/>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animBg="1"/>
      <p:bldP spid="5" grpId="0"/>
      <p:bldP spid="22" grpId="0" animBg="1"/>
      <p:bldP spid="2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擬塑性流体へ圧力振動</a:t>
            </a:r>
            <a:endParaRPr kumimoji="1" lang="ja-JP" altLang="en-US" dirty="0"/>
          </a:p>
        </p:txBody>
      </p:sp>
      <p:pic>
        <p:nvPicPr>
          <p:cNvPr id="20" name="図 19">
            <a:extLst>
              <a:ext uri="{FF2B5EF4-FFF2-40B4-BE49-F238E27FC236}">
                <a16:creationId xmlns:a16="http://schemas.microsoft.com/office/drawing/2014/main" id="{4955D55E-F15F-4298-B1BD-2DB888026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72" y="1411990"/>
            <a:ext cx="3720353" cy="1270927"/>
          </a:xfrm>
          <a:prstGeom prst="rect">
            <a:avLst/>
          </a:prstGeom>
        </p:spPr>
      </p:pic>
      <p:sp>
        <p:nvSpPr>
          <p:cNvPr id="21" name="テキスト ボックス 20">
            <a:extLst>
              <a:ext uri="{FF2B5EF4-FFF2-40B4-BE49-F238E27FC236}">
                <a16:creationId xmlns:a16="http://schemas.microsoft.com/office/drawing/2014/main" id="{8FB007D5-2446-447D-B7F9-0FE4B3D17E04}"/>
              </a:ext>
            </a:extLst>
          </p:cNvPr>
          <p:cNvSpPr txBox="1"/>
          <p:nvPr/>
        </p:nvSpPr>
        <p:spPr>
          <a:xfrm>
            <a:off x="370637" y="871290"/>
            <a:ext cx="165488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気泡振動</a:t>
            </a:r>
          </a:p>
        </p:txBody>
      </p:sp>
      <p:pic>
        <p:nvPicPr>
          <p:cNvPr id="25" name="図 24">
            <a:extLst>
              <a:ext uri="{FF2B5EF4-FFF2-40B4-BE49-F238E27FC236}">
                <a16:creationId xmlns:a16="http://schemas.microsoft.com/office/drawing/2014/main" id="{E55A2450-D613-4496-A4F2-746B52DA05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5232" y="2774722"/>
            <a:ext cx="3904828" cy="3722524"/>
          </a:xfrm>
          <a:prstGeom prst="rect">
            <a:avLst/>
          </a:prstGeom>
        </p:spPr>
      </p:pic>
      <p:cxnSp>
        <p:nvCxnSpPr>
          <p:cNvPr id="26" name="直線矢印コネクタ 25">
            <a:extLst>
              <a:ext uri="{FF2B5EF4-FFF2-40B4-BE49-F238E27FC236}">
                <a16:creationId xmlns:a16="http://schemas.microsoft.com/office/drawing/2014/main" id="{D375FC7A-BD44-4240-BDBC-B8621D827570}"/>
              </a:ext>
            </a:extLst>
          </p:cNvPr>
          <p:cNvCxnSpPr>
            <a:cxnSpLocks/>
          </p:cNvCxnSpPr>
          <p:nvPr/>
        </p:nvCxnSpPr>
        <p:spPr>
          <a:xfrm>
            <a:off x="1416202" y="1647109"/>
            <a:ext cx="2943225" cy="0"/>
          </a:xfrm>
          <a:prstGeom prst="straightConnector1">
            <a:avLst/>
          </a:prstGeom>
          <a:ln w="66675">
            <a:solidFill>
              <a:srgbClr val="FDE23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045D972-0D0D-4E80-989B-937DABD41219}"/>
              </a:ext>
            </a:extLst>
          </p:cNvPr>
          <p:cNvSpPr txBox="1"/>
          <p:nvPr/>
        </p:nvSpPr>
        <p:spPr>
          <a:xfrm>
            <a:off x="2311551" y="1489634"/>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29" name="楕円 28">
            <a:extLst>
              <a:ext uri="{FF2B5EF4-FFF2-40B4-BE49-F238E27FC236}">
                <a16:creationId xmlns:a16="http://schemas.microsoft.com/office/drawing/2014/main" id="{D2916B62-62BC-49C8-B6CD-54986E45E38C}"/>
              </a:ext>
            </a:extLst>
          </p:cNvPr>
          <p:cNvSpPr/>
          <p:nvPr/>
        </p:nvSpPr>
        <p:spPr>
          <a:xfrm>
            <a:off x="3341173" y="2980580"/>
            <a:ext cx="749045"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21076911-3549-4FA7-B9B7-5FEE5E2EF0A6}"/>
              </a:ext>
            </a:extLst>
          </p:cNvPr>
          <p:cNvSpPr txBox="1"/>
          <p:nvPr/>
        </p:nvSpPr>
        <p:spPr>
          <a:xfrm>
            <a:off x="3079598" y="6469727"/>
            <a:ext cx="2432202" cy="338554"/>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(2008)</a:t>
            </a:r>
            <a:endParaRPr kumimoji="1" lang="ja-JP" altLang="en-US" sz="1600" dirty="0"/>
          </a:p>
        </p:txBody>
      </p:sp>
      <p:sp>
        <p:nvSpPr>
          <p:cNvPr id="33" name="楕円 32">
            <a:extLst>
              <a:ext uri="{FF2B5EF4-FFF2-40B4-BE49-F238E27FC236}">
                <a16:creationId xmlns:a16="http://schemas.microsoft.com/office/drawing/2014/main" id="{A584D86A-414A-405D-89FB-B3BCE9449A5F}"/>
              </a:ext>
            </a:extLst>
          </p:cNvPr>
          <p:cNvSpPr/>
          <p:nvPr/>
        </p:nvSpPr>
        <p:spPr>
          <a:xfrm>
            <a:off x="1455530" y="3041266"/>
            <a:ext cx="749518"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27E095A9-C337-4733-A674-E0093C529E09}"/>
              </a:ext>
            </a:extLst>
          </p:cNvPr>
          <p:cNvSpPr/>
          <p:nvPr/>
        </p:nvSpPr>
        <p:spPr>
          <a:xfrm>
            <a:off x="2455694" y="2980580"/>
            <a:ext cx="74904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5" name="グループ化 34">
            <a:extLst>
              <a:ext uri="{FF2B5EF4-FFF2-40B4-BE49-F238E27FC236}">
                <a16:creationId xmlns:a16="http://schemas.microsoft.com/office/drawing/2014/main" id="{BD40D1A7-727B-4E28-961B-9900C0BC83AB}"/>
              </a:ext>
            </a:extLst>
          </p:cNvPr>
          <p:cNvGrpSpPr/>
          <p:nvPr/>
        </p:nvGrpSpPr>
        <p:grpSpPr>
          <a:xfrm>
            <a:off x="4614356" y="1490826"/>
            <a:ext cx="4983104" cy="3396645"/>
            <a:chOff x="6871856" y="3227363"/>
            <a:chExt cx="3036641" cy="2069873"/>
          </a:xfrm>
        </p:grpSpPr>
        <p:pic>
          <p:nvPicPr>
            <p:cNvPr id="38" name="図 37">
              <a:extLst>
                <a:ext uri="{FF2B5EF4-FFF2-40B4-BE49-F238E27FC236}">
                  <a16:creationId xmlns:a16="http://schemas.microsoft.com/office/drawing/2014/main" id="{0BA4298E-ED60-4F45-81BE-EF2A03DCF93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54776" b="51548"/>
            <a:stretch/>
          </p:blipFill>
          <p:spPr>
            <a:xfrm>
              <a:off x="6871856" y="3227363"/>
              <a:ext cx="2506758" cy="2069873"/>
            </a:xfrm>
            <a:prstGeom prst="rect">
              <a:avLst/>
            </a:prstGeom>
          </p:spPr>
        </p:pic>
        <p:sp>
          <p:nvSpPr>
            <p:cNvPr id="37" name="テキスト ボックス 36">
              <a:extLst>
                <a:ext uri="{FF2B5EF4-FFF2-40B4-BE49-F238E27FC236}">
                  <a16:creationId xmlns:a16="http://schemas.microsoft.com/office/drawing/2014/main" id="{5906F608-3196-4DC6-B132-42EEF7304DFB}"/>
                </a:ext>
              </a:extLst>
            </p:cNvPr>
            <p:cNvSpPr txBox="1"/>
            <p:nvPr/>
          </p:nvSpPr>
          <p:spPr>
            <a:xfrm>
              <a:off x="8748516" y="3331120"/>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40" name="テキスト ボックス 39">
            <a:extLst>
              <a:ext uri="{FF2B5EF4-FFF2-40B4-BE49-F238E27FC236}">
                <a16:creationId xmlns:a16="http://schemas.microsoft.com/office/drawing/2014/main" id="{B8FD5844-2312-4DB2-87E4-975FB9519E2C}"/>
              </a:ext>
            </a:extLst>
          </p:cNvPr>
          <p:cNvSpPr txBox="1"/>
          <p:nvPr/>
        </p:nvSpPr>
        <p:spPr>
          <a:xfrm>
            <a:off x="9374591" y="4579891"/>
            <a:ext cx="2489210" cy="338554"/>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42" name="テキスト ボックス 41">
            <a:extLst>
              <a:ext uri="{FF2B5EF4-FFF2-40B4-BE49-F238E27FC236}">
                <a16:creationId xmlns:a16="http://schemas.microsoft.com/office/drawing/2014/main" id="{0BAB9E87-B5C0-4CC3-8314-A246A8E5792F}"/>
              </a:ext>
            </a:extLst>
          </p:cNvPr>
          <p:cNvSpPr txBox="1"/>
          <p:nvPr/>
        </p:nvSpPr>
        <p:spPr>
          <a:xfrm>
            <a:off x="5355690" y="871290"/>
            <a:ext cx="1654883"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44" name="テキスト ボックス 43">
            <a:extLst>
              <a:ext uri="{FF2B5EF4-FFF2-40B4-BE49-F238E27FC236}">
                <a16:creationId xmlns:a16="http://schemas.microsoft.com/office/drawing/2014/main" id="{BF62F2C3-676E-452B-980C-A245BFF344F7}"/>
              </a:ext>
            </a:extLst>
          </p:cNvPr>
          <p:cNvSpPr txBox="1"/>
          <p:nvPr/>
        </p:nvSpPr>
        <p:spPr>
          <a:xfrm>
            <a:off x="5511800" y="5687008"/>
            <a:ext cx="6180485" cy="461665"/>
          </a:xfrm>
          <a:prstGeom prst="rect">
            <a:avLst/>
          </a:prstGeom>
          <a:noFill/>
          <a:ln w="57150">
            <a:solidFill>
              <a:schemeClr val="accent4">
                <a:lumMod val="60000"/>
                <a:lumOff val="40000"/>
              </a:schemeClr>
            </a:solidFill>
          </a:ln>
        </p:spPr>
        <p:txBody>
          <a:bodyPr wrap="square" rtlCol="0" anchor="b">
            <a:spAutoFit/>
          </a:bodyPr>
          <a:lstStyle/>
          <a:p>
            <a:pPr algn="ctr"/>
            <a:r>
              <a:rPr kumimoji="1" lang="ja-JP" altLang="en-US" sz="2400" b="1" dirty="0"/>
              <a:t>落下する</a:t>
            </a:r>
            <a:r>
              <a:rPr kumimoji="1" lang="ja-JP" altLang="en-US" sz="2400" b="1" dirty="0">
                <a:solidFill>
                  <a:srgbClr val="FF0000"/>
                </a:solidFill>
              </a:rPr>
              <a:t>剛体球</a:t>
            </a:r>
            <a:r>
              <a:rPr kumimoji="1" lang="ja-JP" altLang="en-US" sz="2400" b="1" dirty="0"/>
              <a:t>に</a:t>
            </a:r>
            <a:r>
              <a:rPr kumimoji="1" lang="ja-JP" altLang="en-US" sz="2400" b="1" dirty="0">
                <a:solidFill>
                  <a:srgbClr val="FF0000"/>
                </a:solidFill>
              </a:rPr>
              <a:t>超音波照射</a:t>
            </a:r>
            <a:r>
              <a:rPr kumimoji="1" lang="ja-JP" altLang="en-US" sz="2400" b="1" dirty="0"/>
              <a:t>を行うと？</a:t>
            </a:r>
          </a:p>
        </p:txBody>
      </p:sp>
      <p:pic>
        <p:nvPicPr>
          <p:cNvPr id="18" name="図 17">
            <a:extLst>
              <a:ext uri="{FF2B5EF4-FFF2-40B4-BE49-F238E27FC236}">
                <a16:creationId xmlns:a16="http://schemas.microsoft.com/office/drawing/2014/main" id="{004AF03F-97A7-4575-AF12-1D9462AEF00C}"/>
              </a:ext>
            </a:extLst>
          </p:cNvPr>
          <p:cNvPicPr>
            <a:picLocks noChangeAspect="1"/>
          </p:cNvPicPr>
          <p:nvPr/>
        </p:nvPicPr>
        <p:blipFill>
          <a:blip r:embed="rId6"/>
          <a:stretch>
            <a:fillRect/>
          </a:stretch>
        </p:blipFill>
        <p:spPr>
          <a:xfrm>
            <a:off x="8727926" y="1453020"/>
            <a:ext cx="2887624" cy="3088078"/>
          </a:xfrm>
          <a:prstGeom prst="rect">
            <a:avLst/>
          </a:prstGeom>
        </p:spPr>
      </p:pic>
    </p:spTree>
    <p:extLst>
      <p:ext uri="{BB962C8B-B14F-4D97-AF65-F5344CB8AC3E}">
        <p14:creationId xmlns:p14="http://schemas.microsoft.com/office/powerpoint/2010/main" val="276284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8"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heel(8)">
                                      <p:cBhvr>
                                        <p:cTn id="26" dur="750"/>
                                        <p:tgtEl>
                                          <p:spTgt spid="33"/>
                                        </p:tgtEl>
                                      </p:cBhvr>
                                    </p:animEffect>
                                  </p:childTnLst>
                                </p:cTn>
                              </p:par>
                              <p:par>
                                <p:cTn id="27" presetID="21" presetClass="entr" presetSubtype="8"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heel(8)">
                                      <p:cBhvr>
                                        <p:cTn id="29" dur="750"/>
                                        <p:tgtEl>
                                          <p:spTgt spid="34"/>
                                        </p:tgtEl>
                                      </p:cBhvr>
                                    </p:animEffect>
                                  </p:childTnLst>
                                </p:cTn>
                              </p:par>
                              <p:par>
                                <p:cTn id="30" presetID="21"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heel(8)">
                                      <p:cBhvr>
                                        <p:cTn id="32" dur="75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p:bldP spid="33" grpId="0" animBg="1"/>
      <p:bldP spid="34" grpId="0" animBg="1"/>
      <p:bldP spid="40" grpId="0"/>
      <p:bldP spid="42" grpId="0" animBg="1"/>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68823-8E1B-4D34-A8B7-3747804BF181}"/>
              </a:ext>
            </a:extLst>
          </p:cNvPr>
          <p:cNvSpPr>
            <a:spLocks noGrp="1"/>
          </p:cNvSpPr>
          <p:nvPr>
            <p:ph type="title"/>
          </p:nvPr>
        </p:nvSpPr>
        <p:spPr/>
        <p:txBody>
          <a:bodyPr/>
          <a:lstStyle/>
          <a:p>
            <a:r>
              <a:rPr kumimoji="1" lang="ja-JP" altLang="en-US" dirty="0"/>
              <a:t>実験結果</a:t>
            </a:r>
          </a:p>
        </p:txBody>
      </p:sp>
      <p:pic>
        <p:nvPicPr>
          <p:cNvPr id="4" name="図 3" descr="グラフィカル ユーザー インターフェイス&#10;&#10;自動的に生成された説明">
            <a:extLst>
              <a:ext uri="{FF2B5EF4-FFF2-40B4-BE49-F238E27FC236}">
                <a16:creationId xmlns:a16="http://schemas.microsoft.com/office/drawing/2014/main" id="{E5A8C00A-AADF-4519-910F-7F23786CE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98" y="857549"/>
            <a:ext cx="5868289" cy="5252957"/>
          </a:xfrm>
          <a:prstGeom prst="rect">
            <a:avLst/>
          </a:prstGeom>
        </p:spPr>
      </p:pic>
    </p:spTree>
    <p:extLst>
      <p:ext uri="{BB962C8B-B14F-4D97-AF65-F5344CB8AC3E}">
        <p14:creationId xmlns:p14="http://schemas.microsoft.com/office/powerpoint/2010/main" val="221527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3966839" cy="1950954"/>
            <a:chOff x="6660181" y="985657"/>
            <a:chExt cx="3966839" cy="1950954"/>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7895978" y="2598057"/>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6" name="グループ化 5">
            <a:extLst>
              <a:ext uri="{FF2B5EF4-FFF2-40B4-BE49-F238E27FC236}">
                <a16:creationId xmlns:a16="http://schemas.microsoft.com/office/drawing/2014/main" id="{5A978E0B-E863-4844-A09B-E522142434CA}"/>
              </a:ext>
            </a:extLst>
          </p:cNvPr>
          <p:cNvGrpSpPr/>
          <p:nvPr/>
        </p:nvGrpSpPr>
        <p:grpSpPr>
          <a:xfrm>
            <a:off x="9103405" y="1304429"/>
            <a:ext cx="1383617" cy="881348"/>
            <a:chOff x="9103405" y="1304429"/>
            <a:chExt cx="1383617" cy="881348"/>
          </a:xfrm>
        </p:grpSpPr>
        <p:sp>
          <p:nvSpPr>
            <p:cNvPr id="41" name="正方形/長方形 40">
              <a:extLst>
                <a:ext uri="{FF2B5EF4-FFF2-40B4-BE49-F238E27FC236}">
                  <a16:creationId xmlns:a16="http://schemas.microsoft.com/office/drawing/2014/main" id="{2DC33229-1E5F-4888-A802-06F0DB48A6C3}"/>
                </a:ext>
              </a:extLst>
            </p:cNvPr>
            <p:cNvSpPr/>
            <p:nvPr/>
          </p:nvSpPr>
          <p:spPr>
            <a:xfrm>
              <a:off x="9103405" y="1304429"/>
              <a:ext cx="1383617" cy="881348"/>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5" name="図 4" descr="\documentclass{article}&#10;\usepackage{color}&#10;\usepackage{amsmath}&#10;\pagestyle{empty}&#10;\begin{document}&#10;\begin{equation*}&#10;\dot{\gamma}\sim \frac{U_\text{T}}{a}&#10;\end{equation*}&#10;\end{document}" title="IguanaTex Bitmap Display">
              <a:extLst>
                <a:ext uri="{FF2B5EF4-FFF2-40B4-BE49-F238E27FC236}">
                  <a16:creationId xmlns:a16="http://schemas.microsoft.com/office/drawing/2014/main" id="{2D0D6C94-9E69-483C-8DEF-35949582BA22}"/>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9228151" y="1394799"/>
              <a:ext cx="1134124" cy="700609"/>
            </a:xfrm>
            <a:prstGeom prst="rect">
              <a:avLst/>
            </a:prstGeom>
            <a:ln>
              <a:no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grpSp>
        <p:nvGrpSpPr>
          <p:cNvPr id="10" name="グループ化 9">
            <a:extLst>
              <a:ext uri="{FF2B5EF4-FFF2-40B4-BE49-F238E27FC236}">
                <a16:creationId xmlns:a16="http://schemas.microsoft.com/office/drawing/2014/main" id="{7FD67211-5CB5-4A27-B98F-E968DCB8CCD8}"/>
              </a:ext>
            </a:extLst>
          </p:cNvPr>
          <p:cNvGrpSpPr/>
          <p:nvPr/>
        </p:nvGrpSpPr>
        <p:grpSpPr>
          <a:xfrm>
            <a:off x="9467684" y="2314880"/>
            <a:ext cx="2996710" cy="400110"/>
            <a:chOff x="9160856" y="2352197"/>
            <a:chExt cx="2996710" cy="400110"/>
          </a:xfrm>
        </p:grpSpPr>
        <p:pic>
          <p:nvPicPr>
            <p:cNvPr id="9" name="図 8" descr="IguanaTex Bitmap Display&#10;&#10;\documentclass{article}&#10;\usepackage{color}&#10;\usepackage{amsmath}&#10;\pagestyle{empty}&#10;\begin{document}&#10;\begin{equation*}&#10;U_\text{T}&#10;\end{equation*}&#10;\end{document}">
              <a:extLst>
                <a:ext uri="{FF2B5EF4-FFF2-40B4-BE49-F238E27FC236}">
                  <a16:creationId xmlns:a16="http://schemas.microsoft.com/office/drawing/2014/main" id="{3F128A0F-7EAD-483E-8902-3B6BB5F3A3E4}"/>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9160856" y="2435164"/>
              <a:ext cx="320237" cy="231375"/>
            </a:xfrm>
            <a:prstGeom prst="rect">
              <a:avLst/>
            </a:prstGeom>
            <a:ln>
              <a:noFill/>
            </a:ln>
          </p:spPr>
        </p:pic>
        <p:sp>
          <p:nvSpPr>
            <p:cNvPr id="56" name="テキスト ボックス 55">
              <a:extLst>
                <a:ext uri="{FF2B5EF4-FFF2-40B4-BE49-F238E27FC236}">
                  <a16:creationId xmlns:a16="http://schemas.microsoft.com/office/drawing/2014/main" id="{36DCF9D3-71AB-4552-9B49-F524DDE43763}"/>
                </a:ext>
              </a:extLst>
            </p:cNvPr>
            <p:cNvSpPr txBox="1"/>
            <p:nvPr/>
          </p:nvSpPr>
          <p:spPr>
            <a:xfrm>
              <a:off x="9432025" y="2352197"/>
              <a:ext cx="2725541" cy="400110"/>
            </a:xfrm>
            <a:prstGeom prst="rect">
              <a:avLst/>
            </a:prstGeom>
            <a:noFill/>
          </p:spPr>
          <p:txBody>
            <a:bodyPr wrap="square" rtlCol="0">
              <a:spAutoFit/>
            </a:bodyPr>
            <a:lstStyle/>
            <a:p>
              <a:r>
                <a:rPr kumimoji="1" lang="ja-JP" altLang="en-US" sz="2000" dirty="0"/>
                <a:t>：終端速度</a:t>
              </a:r>
              <a:endParaRPr kumimoji="1" lang="en-US" altLang="ja-JP" sz="2000" dirty="0"/>
            </a:p>
          </p:txBody>
        </p:sp>
      </p:grpSp>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500"/>
                                        <p:tgtEl>
                                          <p:spTgt spid="1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500"/>
                                        <p:tgtEl>
                                          <p:spTgt spid="9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59" grpId="0"/>
      <p:bldP spid="71" grpId="0" animBg="1"/>
      <p:bldP spid="88" grpId="0"/>
      <p:bldP spid="89" grpId="0"/>
      <p:bldP spid="90" grpId="0" animBg="1"/>
      <p:bldP spid="95" grpId="0"/>
      <p:bldP spid="98" grpId="0" animBg="1"/>
      <p:bldP spid="9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CFE90-19F2-41A9-ACFB-39BB70274457}"/>
              </a:ext>
            </a:extLst>
          </p:cNvPr>
          <p:cNvSpPr>
            <a:spLocks noGrp="1"/>
          </p:cNvSpPr>
          <p:nvPr>
            <p:ph type="title"/>
          </p:nvPr>
        </p:nvSpPr>
        <p:spPr/>
        <p:txBody>
          <a:bodyPr/>
          <a:lstStyle/>
          <a:p>
            <a:endParaRPr kumimoji="1" lang="ja-JP" altLang="en-US"/>
          </a:p>
        </p:txBody>
      </p:sp>
      <p:sp>
        <p:nvSpPr>
          <p:cNvPr id="6" name="テキスト ボックス 5">
            <a:extLst>
              <a:ext uri="{FF2B5EF4-FFF2-40B4-BE49-F238E27FC236}">
                <a16:creationId xmlns:a16="http://schemas.microsoft.com/office/drawing/2014/main" id="{50D6476F-84D0-42AE-9371-82D56BFD7D2F}"/>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7" name="グループ化 6">
            <a:extLst>
              <a:ext uri="{FF2B5EF4-FFF2-40B4-BE49-F238E27FC236}">
                <a16:creationId xmlns:a16="http://schemas.microsoft.com/office/drawing/2014/main" id="{DE1358D6-4B82-48C2-BBBB-61944C87DD12}"/>
              </a:ext>
            </a:extLst>
          </p:cNvPr>
          <p:cNvGrpSpPr/>
          <p:nvPr/>
        </p:nvGrpSpPr>
        <p:grpSpPr>
          <a:xfrm>
            <a:off x="4423533" y="1977310"/>
            <a:ext cx="3344933" cy="3304395"/>
            <a:chOff x="9374935" y="1909925"/>
            <a:chExt cx="2241416" cy="2096564"/>
          </a:xfrm>
        </p:grpSpPr>
        <p:pic>
          <p:nvPicPr>
            <p:cNvPr id="8" name="図 7">
              <a:extLst>
                <a:ext uri="{FF2B5EF4-FFF2-40B4-BE49-F238E27FC236}">
                  <a16:creationId xmlns:a16="http://schemas.microsoft.com/office/drawing/2014/main" id="{4E8F6858-AA5D-4B0D-B0DB-043B2D52388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9" name="楕円 8">
              <a:extLst>
                <a:ext uri="{FF2B5EF4-FFF2-40B4-BE49-F238E27FC236}">
                  <a16:creationId xmlns:a16="http://schemas.microsoft.com/office/drawing/2014/main" id="{0644ECC3-DAD8-4AAC-B4AC-7A669D44E0B9}"/>
                </a:ext>
              </a:extLst>
            </p:cNvPr>
            <p:cNvSpPr/>
            <p:nvPr/>
          </p:nvSpPr>
          <p:spPr>
            <a:xfrm>
              <a:off x="10094896" y="2888051"/>
              <a:ext cx="858112" cy="822636"/>
            </a:xfrm>
            <a:prstGeom prst="ellipse">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C2C4FF4-D07F-4CD2-9C48-A45D3B9B3414}"/>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7A381BF2-E9E3-4DBA-B0CF-24750B3A7BFF}"/>
              </a:ext>
            </a:extLst>
          </p:cNvPr>
          <p:cNvSpPr txBox="1"/>
          <p:nvPr/>
        </p:nvSpPr>
        <p:spPr>
          <a:xfrm>
            <a:off x="4092555" y="4040244"/>
            <a:ext cx="1951175" cy="307777"/>
          </a:xfrm>
          <a:prstGeom prst="rect">
            <a:avLst/>
          </a:prstGeom>
          <a:noFill/>
        </p:spPr>
        <p:txBody>
          <a:bodyPr wrap="none" rtlCol="0">
            <a:spAutoFit/>
          </a:bodyPr>
          <a:lstStyle/>
          <a:p>
            <a:r>
              <a:rPr kumimoji="1" lang="en-US" altLang="ja-JP" sz="1400" dirty="0">
                <a:solidFill>
                  <a:srgbClr val="FF0000"/>
                </a:solidFill>
              </a:rPr>
              <a:t>Acoustic boundary layer</a:t>
            </a:r>
            <a:endParaRPr kumimoji="1" lang="ja-JP" altLang="en-US" sz="1400" dirty="0">
              <a:solidFill>
                <a:srgbClr val="FF0000"/>
              </a:solidFill>
            </a:endParaRPr>
          </a:p>
        </p:txBody>
      </p:sp>
      <p:cxnSp>
        <p:nvCxnSpPr>
          <p:cNvPr id="12" name="直線矢印コネクタ 11">
            <a:extLst>
              <a:ext uri="{FF2B5EF4-FFF2-40B4-BE49-F238E27FC236}">
                <a16:creationId xmlns:a16="http://schemas.microsoft.com/office/drawing/2014/main" id="{45116C2B-2FB9-4B93-B718-8C71C51CC8D1}"/>
              </a:ext>
            </a:extLst>
          </p:cNvPr>
          <p:cNvCxnSpPr>
            <a:cxnSpLocks/>
          </p:cNvCxnSpPr>
          <p:nvPr/>
        </p:nvCxnSpPr>
        <p:spPr>
          <a:xfrm flipV="1">
            <a:off x="5916033" y="3629508"/>
            <a:ext cx="255394" cy="4549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5C9001F-3E4A-48F1-B337-5876EC22782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14" name="直線矢印コネクタ 13">
            <a:extLst>
              <a:ext uri="{FF2B5EF4-FFF2-40B4-BE49-F238E27FC236}">
                <a16:creationId xmlns:a16="http://schemas.microsoft.com/office/drawing/2014/main" id="{1FDA00BD-E39E-41D7-9449-D8E977CAF410}"/>
              </a:ext>
            </a:extLst>
          </p:cNvPr>
          <p:cNvCxnSpPr>
            <a:cxnSpLocks/>
            <a:stCxn id="13"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D37CCB1-0BDC-493E-8DD2-91AF33776636}"/>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sp>
        <p:nvSpPr>
          <p:cNvPr id="17" name="テキスト ボックス 16">
            <a:extLst>
              <a:ext uri="{FF2B5EF4-FFF2-40B4-BE49-F238E27FC236}">
                <a16:creationId xmlns:a16="http://schemas.microsoft.com/office/drawing/2014/main" id="{B4F30559-D4C7-40ED-9B51-D23268D2F329}"/>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pic>
        <p:nvPicPr>
          <p:cNvPr id="21" name="図 20">
            <a:extLst>
              <a:ext uri="{FF2B5EF4-FFF2-40B4-BE49-F238E27FC236}">
                <a16:creationId xmlns:a16="http://schemas.microsoft.com/office/drawing/2014/main" id="{F42C44E0-DE00-49EA-8C92-B8065A1CEA4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7721122" y="1750800"/>
            <a:ext cx="3344933" cy="3304395"/>
          </a:xfrm>
          <a:prstGeom prst="rect">
            <a:avLst/>
          </a:prstGeom>
        </p:spPr>
      </p:pic>
      <p:pic>
        <p:nvPicPr>
          <p:cNvPr id="23" name="図 22">
            <a:extLst>
              <a:ext uri="{FF2B5EF4-FFF2-40B4-BE49-F238E27FC236}">
                <a16:creationId xmlns:a16="http://schemas.microsoft.com/office/drawing/2014/main" id="{D93AB6C7-2D7D-4DCB-8951-E03AD8284552}"/>
              </a:ext>
            </a:extLst>
          </p:cNvPr>
          <p:cNvPicPr>
            <a:picLocks noChangeAspect="1"/>
          </p:cNvPicPr>
          <p:nvPr/>
        </p:nvPicPr>
        <p:blipFill>
          <a:blip r:embed="rId3"/>
          <a:stretch>
            <a:fillRect/>
          </a:stretch>
        </p:blipFill>
        <p:spPr>
          <a:xfrm>
            <a:off x="2812284" y="3340140"/>
            <a:ext cx="1280271" cy="1298561"/>
          </a:xfrm>
          <a:prstGeom prst="rect">
            <a:avLst/>
          </a:prstGeom>
        </p:spPr>
      </p:pic>
    </p:spTree>
    <p:extLst>
      <p:ext uri="{BB962C8B-B14F-4D97-AF65-F5344CB8AC3E}">
        <p14:creationId xmlns:p14="http://schemas.microsoft.com/office/powerpoint/2010/main" val="275243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先行研究 ー 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818975" y="3429000"/>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960263"/>
          </a:xfrm>
          <a:prstGeom prst="rect">
            <a:avLst/>
          </a:prstGeom>
          <a:noFill/>
          <a:ln w="57150">
            <a:solidFill>
              <a:schemeClr val="accent4">
                <a:lumMod val="60000"/>
                <a:lumOff val="40000"/>
              </a:schemeClr>
            </a:solidFill>
          </a:ln>
        </p:spPr>
        <p:txBody>
          <a:bodyPr wrap="square" rtlCol="0">
            <a:spAutoFit/>
          </a:bodyPr>
          <a:lstStyle/>
          <a:p>
            <a:pPr>
              <a:lnSpc>
                <a:spcPct val="120000"/>
              </a:lnSpc>
            </a:pPr>
            <a:r>
              <a:rPr kumimoji="1" lang="ja-JP" altLang="en-US" sz="2400" dirty="0"/>
              <a:t>超音波照射によって高速化</a:t>
            </a:r>
            <a:endParaRPr kumimoji="1" lang="en-US" altLang="ja-JP" sz="2400" dirty="0"/>
          </a:p>
          <a:p>
            <a:pPr>
              <a:lnSpc>
                <a:spcPct val="12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1852" y="2647860"/>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1383" y="1996488"/>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494020" y="3735375"/>
            <a:ext cx="1453164" cy="972000"/>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8607" y="500056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071138" y="3093052"/>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60411" y="2017583"/>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12" name="図 11"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8B0D5FB4-8A9C-4053-B91A-3BB2DC9B80CC}"/>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78001" y="2296556"/>
            <a:ext cx="2354000" cy="792000"/>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254873"/>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8" name="図 7"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0FF77A61-D0F5-4FCE-A83A-8BBE39B9D7AD}"/>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067643" y="3779529"/>
            <a:ext cx="2363139" cy="627366"/>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fade">
                                      <p:cBhvr>
                                        <p:cTn id="13" dur="500"/>
                                        <p:tgtEl>
                                          <p:spTgt spid="2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par>
                                <p:cTn id="37" presetID="10"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63" grpId="0"/>
      <p:bldP spid="65" grpId="0"/>
      <p:bldP spid="72" grpId="0"/>
      <p:bldP spid="75" grpId="0"/>
      <p:bldP spid="78" grpId="0"/>
      <p:bldP spid="82" grpId="0" animBg="1"/>
      <p:bldP spid="84" grpId="0" animBg="1"/>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kumimoji="1" lang="ja-JP" altLang="en-US" dirty="0"/>
              <a:t>超音波照射による高速化度合い</a:t>
            </a:r>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465899" y="866346"/>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465899"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時間平均応力</a:t>
            </a:r>
            <a:endParaRPr kumimoji="1" lang="en-US" altLang="ja-JP" sz="2400" b="1"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465899" y="365276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18072"/>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0" y="86634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落下速度 </a:t>
            </a:r>
            <a:endParaRPr kumimoji="1" lang="ja-JP" altLang="en-US" sz="2400" b="1"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892678" y="866346"/>
            <a:ext cx="2342703" cy="738664"/>
          </a:xfrm>
          <a:prstGeom prst="rect">
            <a:avLst/>
          </a:prstGeom>
          <a:solidFill>
            <a:schemeClr val="accent4">
              <a:lumMod val="60000"/>
              <a:lumOff val="40000"/>
            </a:schemeClr>
          </a:solidFill>
        </p:spPr>
        <p:txBody>
          <a:bodyPr wrap="square" rtlCol="0" anchor="ctr">
            <a:spAutoFit/>
          </a:bodyPr>
          <a:lstStyle/>
          <a:p>
            <a:pPr algn="ctr"/>
            <a:r>
              <a:rPr kumimoji="1" lang="ja-JP" altLang="en-US" sz="2400" b="1" dirty="0"/>
              <a:t>終端速度</a:t>
            </a:r>
            <a:endParaRPr kumimoji="1" lang="en-US" altLang="ja-JP" sz="2400" b="1" dirty="0"/>
          </a:p>
          <a:p>
            <a:pPr algn="ctr"/>
            <a:r>
              <a:rPr kumimoji="1" lang="ja-JP" altLang="en-US" dirty="0"/>
              <a:t>（超音波照射なし）</a:t>
            </a:r>
            <a:endParaRPr kumimoji="1" lang="ja-JP" altLang="en-US"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78981" y="5373960"/>
            <a:ext cx="2657796" cy="830997"/>
          </a:xfrm>
          <a:prstGeom prst="rect">
            <a:avLst/>
          </a:prstGeom>
          <a:solidFill>
            <a:schemeClr val="accent4">
              <a:lumMod val="60000"/>
              <a:lumOff val="40000"/>
            </a:schemeClr>
          </a:solidFill>
        </p:spPr>
        <p:txBody>
          <a:bodyPr wrap="square" rtlCol="0">
            <a:spAutoFit/>
          </a:bodyPr>
          <a:lstStyle/>
          <a:p>
            <a:pPr algn="ctr"/>
            <a:r>
              <a:rPr kumimoji="1" lang="ja-JP" altLang="en-US" sz="2400" b="1" dirty="0"/>
              <a:t>超音波照射による</a:t>
            </a:r>
            <a:endParaRPr kumimoji="1" lang="en-US" altLang="ja-JP" sz="2400" b="1" dirty="0"/>
          </a:p>
          <a:p>
            <a:pPr algn="ctr"/>
            <a:r>
              <a:rPr kumimoji="1" lang="ja-JP" altLang="en-US" sz="2400" b="1" dirty="0"/>
              <a:t>高速化度合い</a:t>
            </a:r>
            <a:endParaRPr kumimoji="1" lang="ja-JP" altLang="en-US" sz="2400" b="1"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solidFill>
                  <a:srgbClr val="FF0000"/>
                </a:solidFill>
              </a:rPr>
              <a:t>音響境界層内粘度</a:t>
            </a:r>
            <a:r>
              <a:rPr kumimoji="1" lang="ja-JP" altLang="en-US" sz="2400" dirty="0"/>
              <a:t>による影響</a:t>
            </a:r>
          </a:p>
        </p:txBody>
      </p:sp>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229576" y="1121160"/>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24"/>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25"/>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5" name="図 4" descr="\documentclass{article}&#10;\usepackage{color}&#10;\usepackage{amsmath}&#10;\pagestyle{empty}&#10;\begin{document}&#10;\begin{equation*}&#10;D\sim\left(\Delta\rho\right)a^3g&#10;\end{equation*}&#10;\end{document}" title="IguanaTex Bitmap Display">
            <a:extLst>
              <a:ext uri="{FF2B5EF4-FFF2-40B4-BE49-F238E27FC236}">
                <a16:creationId xmlns:a16="http://schemas.microsoft.com/office/drawing/2014/main" id="{11A485EE-9142-442F-B073-0764FF141C1A}"/>
              </a:ext>
            </a:extLst>
          </p:cNvPr>
          <p:cNvPicPr>
            <a:picLocks noChangeAspect="1"/>
          </p:cNvPicPr>
          <p:nvPr>
            <p:custDataLst>
              <p:tags r:id="rId2"/>
            </p:custDataLst>
          </p:nvPr>
        </p:nvPicPr>
        <p:blipFill>
          <a:blip r:embed="rId28">
            <a:extLst>
              <a:ext uri="{28A0092B-C50C-407E-A947-70E740481C1C}">
                <a14:useLocalDpi xmlns:a14="http://schemas.microsoft.com/office/drawing/2010/main" val="0"/>
              </a:ext>
            </a:extLst>
          </a:blip>
          <a:stretch>
            <a:fillRect/>
          </a:stretch>
        </p:blipFill>
        <p:spPr>
          <a:xfrm>
            <a:off x="1163023" y="1392340"/>
            <a:ext cx="2385088" cy="453606"/>
          </a:xfrm>
          <a:prstGeom prst="rect">
            <a:avLst/>
          </a:prstGeom>
        </p:spPr>
      </p:pic>
      <p:pic>
        <p:nvPicPr>
          <p:cNvPr id="28" name="図 27" descr="\documentclass{article}&#10;\usepackage{color}&#10;\usepackage{amsmath}&#10;\pagestyle{empty}&#10;\begin{document}&#10;\begin{equation*}&#10;DU_\text{T}\sim\int_V\overline{\epsilon}dV&#10;\end{equation*}&#10;\end{document}" title="IguanaTex Bitmap Display">
            <a:extLst>
              <a:ext uri="{FF2B5EF4-FFF2-40B4-BE49-F238E27FC236}">
                <a16:creationId xmlns:a16="http://schemas.microsoft.com/office/drawing/2014/main" id="{F41EBC5F-1176-47A0-AD3E-3649FD2C59AC}"/>
              </a:ext>
            </a:extLst>
          </p:cNvPr>
          <p:cNvPicPr>
            <a:picLocks noChangeAspect="1"/>
          </p:cNvPicPr>
          <p:nvPr>
            <p:custDataLst>
              <p:tags r:id="rId3"/>
            </p:custDataLst>
          </p:nvPr>
        </p:nvPicPr>
        <p:blipFill>
          <a:blip r:embed="rId29">
            <a:extLst>
              <a:ext uri="{28A0092B-C50C-407E-A947-70E740481C1C}">
                <a14:useLocalDpi xmlns:a14="http://schemas.microsoft.com/office/drawing/2010/main" val="0"/>
              </a:ext>
            </a:extLst>
          </a:blip>
          <a:stretch>
            <a:fillRect/>
          </a:stretch>
        </p:blipFill>
        <p:spPr>
          <a:xfrm>
            <a:off x="1109523" y="5752592"/>
            <a:ext cx="2492088" cy="868801"/>
          </a:xfrm>
          <a:prstGeom prst="rect">
            <a:avLst/>
          </a:prstGeom>
        </p:spPr>
      </p:pic>
      <p:pic>
        <p:nvPicPr>
          <p:cNvPr id="23" name="図 22" descr="\documentclass{article}&#10;\usepackage{color}&#10;\usepackage{amsmath}&#10;\pagestyle{empty}&#10;\begin{document}&#10;\begin{equation*}&#10;\overline{\sigma}\sim\frac{D}{r^2}&#10;\end{equation*}&#10;\end{document}" title="IguanaTex Bitmap Display">
            <a:extLst>
              <a:ext uri="{FF2B5EF4-FFF2-40B4-BE49-F238E27FC236}">
                <a16:creationId xmlns:a16="http://schemas.microsoft.com/office/drawing/2014/main" id="{F83B10BA-707D-4683-96A7-8DF48119EBC3}"/>
              </a:ext>
            </a:extLst>
          </p:cNvPr>
          <p:cNvPicPr>
            <a:picLocks noChangeAspect="1"/>
          </p:cNvPicPr>
          <p:nvPr>
            <p:custDataLst>
              <p:tags r:id="rId4"/>
            </p:custDataLst>
          </p:nvPr>
        </p:nvPicPr>
        <p:blipFill>
          <a:blip r:embed="rId30">
            <a:extLst>
              <a:ext uri="{28A0092B-C50C-407E-A947-70E740481C1C}">
                <a14:useLocalDpi xmlns:a14="http://schemas.microsoft.com/office/drawing/2010/main" val="0"/>
              </a:ext>
            </a:extLst>
          </a:blip>
          <a:stretch>
            <a:fillRect/>
          </a:stretch>
        </p:blipFill>
        <p:spPr>
          <a:xfrm>
            <a:off x="1807357" y="2810692"/>
            <a:ext cx="1096421" cy="756000"/>
          </a:xfrm>
          <a:prstGeom prst="rect">
            <a:avLst/>
          </a:prstGeom>
        </p:spPr>
      </p:pic>
      <p:pic>
        <p:nvPicPr>
          <p:cNvPr id="19" name="図 18" descr="\documentclass{article}&#10;\usepackage{color}&#10;\usepackage{amsmath}&#10;\pagestyle{empty}&#10;\begin{document}&#10;\begin{equation*}&#10;\overline{\epsilon}\sim\frac{\overline{\sigma}^2}{\mu}&#10;\end{equation*}&#10;\end{document}" title="IguanaTex Bitmap Display">
            <a:extLst>
              <a:ext uri="{FF2B5EF4-FFF2-40B4-BE49-F238E27FC236}">
                <a16:creationId xmlns:a16="http://schemas.microsoft.com/office/drawing/2014/main" id="{C743B142-826C-4D0E-9D0F-405D212BC50A}"/>
              </a:ext>
            </a:extLst>
          </p:cNvPr>
          <p:cNvPicPr>
            <a:picLocks noChangeAspect="1"/>
          </p:cNvPicPr>
          <p:nvPr>
            <p:custDataLst>
              <p:tags r:id="rId5"/>
            </p:custDataLst>
          </p:nvPr>
        </p:nvPicPr>
        <p:blipFill>
          <a:blip r:embed="rId31">
            <a:extLst>
              <a:ext uri="{28A0092B-C50C-407E-A947-70E740481C1C}">
                <a14:useLocalDpi xmlns:a14="http://schemas.microsoft.com/office/drawing/2010/main" val="0"/>
              </a:ext>
            </a:extLst>
          </a:blip>
          <a:stretch>
            <a:fillRect/>
          </a:stretch>
        </p:blipFill>
        <p:spPr>
          <a:xfrm>
            <a:off x="1813776" y="4167054"/>
            <a:ext cx="1083583" cy="900000"/>
          </a:xfrm>
          <a:prstGeom prst="rect">
            <a:avLst/>
          </a:prstGeom>
        </p:spPr>
      </p:pic>
      <p:pic>
        <p:nvPicPr>
          <p:cNvPr id="34" name="図 33" descr="\documentclass{article}&#10;\usepackage{color}&#10;\usepackage{amsmath}&#10;\pagestyle{empty}&#10;\begin{document}&#10;\begin{equation*}&#10;U_\text{OFF}\sim\frac{D}{\mu_\text{U}a}&#10;\end{equation*}&#10;\end{document}" title="IguanaTex Bitmap Display">
            <a:extLst>
              <a:ext uri="{FF2B5EF4-FFF2-40B4-BE49-F238E27FC236}">
                <a16:creationId xmlns:a16="http://schemas.microsoft.com/office/drawing/2014/main" id="{E6E1AB0D-39A4-4197-BEDC-5492FFFF1D82}"/>
              </a:ext>
            </a:extLst>
          </p:cNvPr>
          <p:cNvPicPr>
            <a:picLocks noChangeAspect="1"/>
          </p:cNvPicPr>
          <p:nvPr>
            <p:custDataLst>
              <p:tags r:id="rId6"/>
            </p:custDataLst>
          </p:nvPr>
        </p:nvPicPr>
        <p:blipFill>
          <a:blip r:embed="rId32">
            <a:extLst>
              <a:ext uri="{28A0092B-C50C-407E-A947-70E740481C1C}">
                <a14:useLocalDpi xmlns:a14="http://schemas.microsoft.com/office/drawing/2010/main" val="0"/>
              </a:ext>
            </a:extLst>
          </a:blip>
          <a:stretch>
            <a:fillRect/>
          </a:stretch>
        </p:blipFill>
        <p:spPr>
          <a:xfrm>
            <a:off x="8786225" y="1562526"/>
            <a:ext cx="2103414" cy="859656"/>
          </a:xfrm>
          <a:prstGeom prst="rect">
            <a:avLst/>
          </a:prstGeom>
        </p:spPr>
      </p:pic>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6806" y="1482752"/>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1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1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1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1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1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1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1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1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2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2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2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2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0" name="正方形/長方形 19">
            <a:extLst>
              <a:ext uri="{FF2B5EF4-FFF2-40B4-BE49-F238E27FC236}">
                <a16:creationId xmlns:a16="http://schemas.microsoft.com/office/drawing/2014/main" id="{55D0A4A0-5D4E-463D-B861-22D4ED3B999C}"/>
              </a:ext>
            </a:extLst>
          </p:cNvPr>
          <p:cNvSpPr/>
          <p:nvPr/>
        </p:nvSpPr>
        <p:spPr>
          <a:xfrm>
            <a:off x="7664363" y="5406141"/>
            <a:ext cx="3601253"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documentclass{article}&#10;\usepackage{color}&#10;\usepackage{amsmath}&#10;\pagestyle{empty}&#10;\begin{document}&#10;\begin{equation*}&#10;\frac{U_\text{ON}}{U_\text{OFF}}-1\sim\frac{\mu_\text{U}}{\mu_\text{ABL}}\frac{\delta}{a}&#10;\end{equation*}&#10;\end{document}" title="IguanaTex Bitmap Display">
            <a:extLst>
              <a:ext uri="{FF2B5EF4-FFF2-40B4-BE49-F238E27FC236}">
                <a16:creationId xmlns:a16="http://schemas.microsoft.com/office/drawing/2014/main" id="{E4899B3D-0C2B-4BAB-8610-93BA1EB29DB4}"/>
              </a:ext>
            </a:extLst>
          </p:cNvPr>
          <p:cNvPicPr>
            <a:picLocks noChangeAspect="1"/>
          </p:cNvPicPr>
          <p:nvPr>
            <p:custDataLst>
              <p:tags r:id="rId8"/>
            </p:custDataLst>
          </p:nvPr>
        </p:nvPicPr>
        <p:blipFill>
          <a:blip r:embed="rId33">
            <a:extLst>
              <a:ext uri="{28A0092B-C50C-407E-A947-70E740481C1C}">
                <a14:useLocalDpi xmlns:a14="http://schemas.microsoft.com/office/drawing/2010/main" val="0"/>
              </a:ext>
            </a:extLst>
          </a:blip>
          <a:stretch>
            <a:fillRect/>
          </a:stretch>
        </p:blipFill>
        <p:spPr>
          <a:xfrm>
            <a:off x="7825441" y="5519646"/>
            <a:ext cx="3319735" cy="868801"/>
          </a:xfrm>
          <a:prstGeom prst="rect">
            <a:avLst/>
          </a:prstGeom>
        </p:spPr>
      </p:pic>
      <p:sp>
        <p:nvSpPr>
          <p:cNvPr id="112" name="テキスト ボックス 111">
            <a:extLst>
              <a:ext uri="{FF2B5EF4-FFF2-40B4-BE49-F238E27FC236}">
                <a16:creationId xmlns:a16="http://schemas.microsoft.com/office/drawing/2014/main" id="{B7448632-181F-4EB1-B50E-A66E2B98D718}"/>
              </a:ext>
            </a:extLst>
          </p:cNvPr>
          <p:cNvSpPr txBox="1"/>
          <p:nvPr/>
        </p:nvSpPr>
        <p:spPr>
          <a:xfrm>
            <a:off x="10932556" y="6501952"/>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9"/>
            </p:custDataLst>
          </p:nvPr>
        </p:nvPicPr>
        <p:blipFill>
          <a:blip r:embed="rId34">
            <a:extLst>
              <a:ext uri="{28A0092B-C50C-407E-A947-70E740481C1C}">
                <a14:useLocalDpi xmlns:a14="http://schemas.microsoft.com/office/drawing/2010/main" val="0"/>
              </a:ext>
            </a:extLst>
          </a:blip>
          <a:stretch>
            <a:fillRect/>
          </a:stretch>
        </p:blipFill>
        <p:spPr>
          <a:xfrm>
            <a:off x="7066744" y="4300812"/>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Lst>
          </a:blip>
          <a:stretch>
            <a:fillRect/>
          </a:stretch>
        </p:blipFill>
        <p:spPr>
          <a:xfrm>
            <a:off x="8983366" y="4267234"/>
            <a:ext cx="2789715" cy="256704"/>
          </a:xfrm>
          <a:prstGeom prst="rect">
            <a:avLst/>
          </a:prstGeom>
        </p:spPr>
      </p:pic>
      <p:pic>
        <p:nvPicPr>
          <p:cNvPr id="40" name="図 39" descr="\documentclass{article}&#10;\usepackage{color}&#10;\usepackage{amsmath}&#10;\pagestyle{empty}&#10;\begin{document}&#10;\begin{equation*}&#10;U_\text{ON}-U_\text{OFF}\sim D\int_{a}^{a+\delta}\left(\frac{1}{\mu_\text{ABL}}-\frac{1}{\mu_\text{U}}\right)\frac{dr}{r^2}&#10;\end{equation*}&#10;\end{document}" title="IguanaTex Bitmap Display">
            <a:extLst>
              <a:ext uri="{FF2B5EF4-FFF2-40B4-BE49-F238E27FC236}">
                <a16:creationId xmlns:a16="http://schemas.microsoft.com/office/drawing/2014/main" id="{9731E747-E9AB-415D-B8EF-B48B0ADD8F9C}"/>
              </a:ext>
            </a:extLst>
          </p:cNvPr>
          <p:cNvPicPr>
            <a:picLocks noChangeAspect="1"/>
          </p:cNvPicPr>
          <p:nvPr>
            <p:custDataLst>
              <p:tags r:id="rId11"/>
            </p:custDataLst>
          </p:nvPr>
        </p:nvPicPr>
        <p:blipFill>
          <a:blip r:embed="rId36">
            <a:extLst>
              <a:ext uri="{28A0092B-C50C-407E-A947-70E740481C1C}">
                <a14:useLocalDpi xmlns:a14="http://schemas.microsoft.com/office/drawing/2010/main" val="0"/>
              </a:ext>
            </a:extLst>
          </a:blip>
          <a:stretch>
            <a:fillRect/>
          </a:stretch>
        </p:blipFill>
        <p:spPr>
          <a:xfrm>
            <a:off x="4878981" y="3209982"/>
            <a:ext cx="7014426" cy="969400"/>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76"/>
                                        </p:tgtEl>
                                        <p:attrNameLst>
                                          <p:attrName>style.visibility</p:attrName>
                                        </p:attrNameLst>
                                      </p:cBhvr>
                                      <p:to>
                                        <p:strVal val="visible"/>
                                      </p:to>
                                    </p:set>
                                    <p:animEffect transition="in" filter="fade">
                                      <p:cBhvr>
                                        <p:cTn id="36" dur="500"/>
                                        <p:tgtEl>
                                          <p:spTgt spid="27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2161931" y="5510850"/>
            <a:ext cx="8535851" cy="13182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4988" indent="-354013">
              <a:buFont typeface="Arial" panose="020B0604020202020204" pitchFamily="34" charset="0"/>
              <a:buChar char="•"/>
            </a:pPr>
            <a:r>
              <a:rPr kumimoji="1" lang="ja-JP" altLang="en-US" sz="2400" dirty="0">
                <a:solidFill>
                  <a:schemeClr val="tx1"/>
                </a:solidFill>
              </a:rPr>
              <a:t>落下球の</a:t>
            </a:r>
            <a:r>
              <a:rPr kumimoji="1" lang="ja-JP" altLang="en-US" sz="2400" b="1" dirty="0">
                <a:solidFill>
                  <a:schemeClr val="tx1"/>
                </a:solidFill>
              </a:rPr>
              <a:t>密度</a:t>
            </a:r>
            <a:r>
              <a:rPr kumimoji="1" lang="ja-JP" altLang="en-US" sz="2400" dirty="0">
                <a:solidFill>
                  <a:schemeClr val="tx1"/>
                </a:solidFill>
              </a:rPr>
              <a:t>・</a:t>
            </a:r>
            <a:r>
              <a:rPr kumimoji="1" lang="ja-JP" altLang="en-US" sz="2400" b="1" dirty="0">
                <a:solidFill>
                  <a:schemeClr val="tx1"/>
                </a:solidFill>
              </a:rPr>
              <a:t>球径</a:t>
            </a:r>
            <a:r>
              <a:rPr kumimoji="1" lang="ja-JP" altLang="en-US" sz="2400" dirty="0">
                <a:solidFill>
                  <a:schemeClr val="tx1"/>
                </a:solidFill>
              </a:rPr>
              <a:t>・</a:t>
            </a:r>
            <a:r>
              <a:rPr kumimoji="1" lang="ja-JP" altLang="en-US" sz="2400" b="1" dirty="0">
                <a:solidFill>
                  <a:schemeClr val="tx1"/>
                </a:solidFill>
              </a:rPr>
              <a:t>溶液濃度</a:t>
            </a:r>
            <a:r>
              <a:rPr kumimoji="1" lang="ja-JP" altLang="en-US" sz="2400" dirty="0">
                <a:solidFill>
                  <a:schemeClr val="tx1"/>
                </a:solidFill>
              </a:rPr>
              <a:t>を大きく変化させ，</a:t>
            </a:r>
            <a:br>
              <a:rPr kumimoji="1" lang="en-US" altLang="ja-JP" sz="2400" dirty="0">
                <a:solidFill>
                  <a:schemeClr val="tx1"/>
                </a:solidFill>
              </a:rPr>
            </a:br>
            <a:r>
              <a:rPr kumimoji="1" lang="ja-JP" altLang="en-US" sz="2400" dirty="0">
                <a:solidFill>
                  <a:schemeClr val="tx1"/>
                </a:solidFill>
              </a:rPr>
              <a:t>超音波照射による</a:t>
            </a:r>
            <a:r>
              <a:rPr kumimoji="1" lang="ja-JP" altLang="en-US" sz="2400" b="1" dirty="0">
                <a:solidFill>
                  <a:srgbClr val="FF0000"/>
                </a:solidFill>
              </a:rPr>
              <a:t>高速化の抑制要因</a:t>
            </a:r>
            <a:r>
              <a:rPr kumimoji="1" lang="ja-JP" altLang="en-US" sz="2400" dirty="0">
                <a:solidFill>
                  <a:schemeClr val="tx1"/>
                </a:solidFill>
              </a:rPr>
              <a:t>に関して調査</a:t>
            </a:r>
            <a:endParaRPr kumimoji="1" lang="en-US" altLang="ja-JP" sz="2400" dirty="0">
              <a:solidFill>
                <a:schemeClr val="tx1"/>
              </a:solidFill>
            </a:endParaRPr>
          </a:p>
          <a:p>
            <a:pPr marL="534988" indent="-354013">
              <a:buFont typeface="Arial" panose="020B0604020202020204" pitchFamily="34" charset="0"/>
              <a:buChar char="•"/>
            </a:pPr>
            <a:r>
              <a:rPr kumimoji="1" lang="ja-JP" altLang="en-US" sz="2400" dirty="0">
                <a:solidFill>
                  <a:schemeClr val="tx1"/>
                </a:solidFill>
              </a:rPr>
              <a:t>高速化理論の</a:t>
            </a:r>
            <a:r>
              <a:rPr kumimoji="1" lang="ja-JP" altLang="en-US" sz="2400" b="1" dirty="0">
                <a:solidFill>
                  <a:schemeClr val="tx1"/>
                </a:solidFill>
              </a:rPr>
              <a:t>妥当性検証</a:t>
            </a:r>
            <a:endParaRPr kumimoji="1" lang="en-US" altLang="ja-JP" sz="2400" b="1"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254000" y="5510850"/>
            <a:ext cx="1706838" cy="523220"/>
          </a:xfrm>
          <a:prstGeom prst="rect">
            <a:avLst/>
          </a:prstGeom>
          <a:noFill/>
        </p:spPr>
        <p:txBody>
          <a:bodyPr wrap="square" rtlCol="0">
            <a:spAutoFit/>
          </a:bodyPr>
          <a:lstStyle/>
          <a:p>
            <a:pPr algn="ctr"/>
            <a:r>
              <a:rPr kumimoji="1" lang="ja-JP" altLang="en-US" sz="2800" b="1" u="sng" dirty="0">
                <a:solidFill>
                  <a:srgbClr val="FF0000"/>
                </a:solidFill>
              </a:rPr>
              <a:t>研究目的</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244834" y="825611"/>
            <a:ext cx="5192405"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mj-ea"/>
                <a:ea typeface="+mj-ea"/>
              </a:rPr>
              <a:t>高速化度合</a:t>
            </a:r>
            <a:r>
              <a:rPr kumimoji="1" lang="ja-JP" altLang="en-US" sz="2400" dirty="0">
                <a:solidFill>
                  <a:schemeClr val="tx1"/>
                </a:solidFill>
                <a:latin typeface="+mj-ea"/>
                <a:ea typeface="+mj-ea"/>
              </a:rPr>
              <a:t>               と</a:t>
            </a:r>
            <a:br>
              <a:rPr kumimoji="1" lang="en-US" altLang="ja-JP" sz="2400" dirty="0">
                <a:solidFill>
                  <a:schemeClr val="tx1"/>
                </a:solidFill>
                <a:latin typeface="+mj-ea"/>
                <a:ea typeface="+mj-ea"/>
              </a:rPr>
            </a:br>
            <a:r>
              <a:rPr kumimoji="1" lang="ja-JP" altLang="en-US" sz="2400" b="1" dirty="0">
                <a:solidFill>
                  <a:srgbClr val="FF0000"/>
                </a:solidFill>
                <a:latin typeface="+mj-ea"/>
                <a:ea typeface="+mj-ea"/>
              </a:rPr>
              <a:t>音響境界層厚さ </a:t>
            </a:r>
            <a:r>
              <a:rPr kumimoji="1" lang="en-US" altLang="ja-JP" sz="2400" i="1" dirty="0">
                <a:solidFill>
                  <a:schemeClr val="tx1"/>
                </a:solidFill>
                <a:latin typeface="+mj-lt"/>
                <a:ea typeface="+mj-ea"/>
              </a:rPr>
              <a:t>δ</a:t>
            </a:r>
            <a:r>
              <a:rPr kumimoji="1" lang="ja-JP" altLang="en-US" sz="2400" i="1" dirty="0">
                <a:solidFill>
                  <a:schemeClr val="tx1"/>
                </a:solidFill>
                <a:latin typeface="+mj-lt"/>
                <a:ea typeface="+mj-ea"/>
              </a:rPr>
              <a:t>・</a:t>
            </a:r>
            <a:r>
              <a:rPr kumimoji="1" lang="ja-JP" altLang="en-US" sz="2400" b="1" dirty="0">
                <a:solidFill>
                  <a:srgbClr val="FF0000"/>
                </a:solidFill>
                <a:latin typeface="+mj-lt"/>
                <a:ea typeface="+mj-ea"/>
              </a:rPr>
              <a:t>粘度比</a:t>
            </a:r>
          </a:p>
        </p:txBody>
      </p:sp>
      <p:pic>
        <p:nvPicPr>
          <p:cNvPr id="7" name="図 6" descr="\documentclass{article}&#10;\usepackage{amsmath}&#10;\pagestyle{empty}&#10;\begin{document}&#10;\begin{equation*}&#10;U_\text{US}/U_\text{OFF}&#10;\end{equation*}&#10;\end{document}" title="IguanaTex Bitmap Display">
            <a:extLst>
              <a:ext uri="{FF2B5EF4-FFF2-40B4-BE49-F238E27FC236}">
                <a16:creationId xmlns:a16="http://schemas.microsoft.com/office/drawing/2014/main" id="{93D497FC-BFD0-4673-A9A7-EE357AE26B3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960838" y="942183"/>
            <a:ext cx="1364114" cy="305371"/>
          </a:xfrm>
          <a:prstGeom prst="rect">
            <a:avLst/>
          </a:prstGeom>
        </p:spPr>
      </p:pic>
      <p:pic>
        <p:nvPicPr>
          <p:cNvPr id="44" name="図 43" descr="\documentclass{article}&#10;\usepackage{amsmath}&#10;\pagestyle{empty}&#10;\begin{document}&#10;\begin{equation*}&#10;\mu_\text{U}/\mu_\text{ABL}&#10;\end{equation*}&#10;\end{document}" title="IguanaTex Bitmap Display">
            <a:extLst>
              <a:ext uri="{FF2B5EF4-FFF2-40B4-BE49-F238E27FC236}">
                <a16:creationId xmlns:a16="http://schemas.microsoft.com/office/drawing/2014/main" id="{7C700023-6A8B-43E1-8A55-F77FBA9FE61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001291" y="1305232"/>
            <a:ext cx="1194057" cy="305371"/>
          </a:xfrm>
          <a:prstGeom prst="rect">
            <a:avLst/>
          </a:prstGeom>
        </p:spPr>
      </p:pic>
      <p:sp>
        <p:nvSpPr>
          <p:cNvPr id="11" name="テキスト ボックス 10">
            <a:extLst>
              <a:ext uri="{FF2B5EF4-FFF2-40B4-BE49-F238E27FC236}">
                <a16:creationId xmlns:a16="http://schemas.microsoft.com/office/drawing/2014/main" id="{AFF27687-450B-4C7A-86C1-519AE96AB4CC}"/>
              </a:ext>
            </a:extLst>
          </p:cNvPr>
          <p:cNvSpPr txBox="1"/>
          <p:nvPr/>
        </p:nvSpPr>
        <p:spPr>
          <a:xfrm>
            <a:off x="5290040" y="4941543"/>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pic>
        <p:nvPicPr>
          <p:cNvPr id="17" name="図 16">
            <a:extLst>
              <a:ext uri="{FF2B5EF4-FFF2-40B4-BE49-F238E27FC236}">
                <a16:creationId xmlns:a16="http://schemas.microsoft.com/office/drawing/2014/main" id="{96CBA48E-A4E1-4F52-B91F-0EEC6F7902B7}"/>
              </a:ext>
            </a:extLst>
          </p:cNvPr>
          <p:cNvPicPr>
            <a:picLocks noChangeAspect="1"/>
          </p:cNvPicPr>
          <p:nvPr/>
        </p:nvPicPr>
        <p:blipFill rotWithShape="1">
          <a:blip r:embed="rId7">
            <a:clrChange>
              <a:clrFrom>
                <a:srgbClr val="FFFFFF"/>
              </a:clrFrom>
              <a:clrTo>
                <a:srgbClr val="FFFFFF">
                  <a:alpha val="0"/>
                </a:srgbClr>
              </a:clrTo>
            </a:clrChange>
          </a:blip>
          <a:srcRect r="58721"/>
          <a:stretch/>
        </p:blipFill>
        <p:spPr>
          <a:xfrm>
            <a:off x="347707" y="1695622"/>
            <a:ext cx="3490543" cy="3725577"/>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1424543" y="2744926"/>
            <a:ext cx="1108987" cy="1116196"/>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1367914" y="2194251"/>
            <a:ext cx="1294645" cy="400110"/>
          </a:xfrm>
          <a:prstGeom prst="rect">
            <a:avLst/>
          </a:prstGeom>
          <a:noFill/>
        </p:spPr>
        <p:txBody>
          <a:bodyPr wrap="square" rtlCol="0">
            <a:spAutoFit/>
          </a:bodyPr>
          <a:lstStyle/>
          <a:p>
            <a:r>
              <a:rPr kumimoji="1" lang="ja-JP" altLang="en-US" sz="2000" b="1" dirty="0">
                <a:solidFill>
                  <a:srgbClr val="F909FF"/>
                </a:solidFill>
              </a:rPr>
              <a:t>正の相関</a:t>
            </a:r>
          </a:p>
        </p:txBody>
      </p:sp>
      <p:sp>
        <p:nvSpPr>
          <p:cNvPr id="20" name="楕円 19">
            <a:extLst>
              <a:ext uri="{FF2B5EF4-FFF2-40B4-BE49-F238E27FC236}">
                <a16:creationId xmlns:a16="http://schemas.microsoft.com/office/drawing/2014/main" id="{B119AFB0-9232-4615-A457-6C78A60BAAFE}"/>
              </a:ext>
            </a:extLst>
          </p:cNvPr>
          <p:cNvSpPr/>
          <p:nvPr/>
        </p:nvSpPr>
        <p:spPr>
          <a:xfrm>
            <a:off x="2236682" y="3174025"/>
            <a:ext cx="1167204" cy="687097"/>
          </a:xfrm>
          <a:prstGeom prst="ellipse">
            <a:avLst/>
          </a:prstGeom>
          <a:noFill/>
          <a:ln w="762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CCF462B-FFAF-4514-A27D-0D68C5D2945F}"/>
              </a:ext>
            </a:extLst>
          </p:cNvPr>
          <p:cNvSpPr txBox="1"/>
          <p:nvPr/>
        </p:nvSpPr>
        <p:spPr>
          <a:xfrm>
            <a:off x="2025211" y="4040041"/>
            <a:ext cx="1753903" cy="400110"/>
          </a:xfrm>
          <a:prstGeom prst="rect">
            <a:avLst/>
          </a:prstGeom>
          <a:noFill/>
        </p:spPr>
        <p:txBody>
          <a:bodyPr wrap="square" rtlCol="0">
            <a:spAutoFit/>
          </a:bodyPr>
          <a:lstStyle/>
          <a:p>
            <a:r>
              <a:rPr kumimoji="1" lang="ja-JP" altLang="en-US" sz="2000" b="1" dirty="0">
                <a:solidFill>
                  <a:srgbClr val="F909FF"/>
                </a:solidFill>
              </a:rPr>
              <a:t>高速化抑制？</a:t>
            </a:r>
          </a:p>
        </p:txBody>
      </p:sp>
      <p:sp>
        <p:nvSpPr>
          <p:cNvPr id="24" name="正方形/長方形 23">
            <a:extLst>
              <a:ext uri="{FF2B5EF4-FFF2-40B4-BE49-F238E27FC236}">
                <a16:creationId xmlns:a16="http://schemas.microsoft.com/office/drawing/2014/main" id="{94B083B3-29FE-4B0C-B0E9-E361F2C23655}"/>
              </a:ext>
            </a:extLst>
          </p:cNvPr>
          <p:cNvSpPr/>
          <p:nvPr/>
        </p:nvSpPr>
        <p:spPr>
          <a:xfrm>
            <a:off x="3732939" y="4266644"/>
            <a:ext cx="297847" cy="20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0087EF3-3FB3-41C9-9A1C-6EDFBDD142E2}"/>
              </a:ext>
            </a:extLst>
          </p:cNvPr>
          <p:cNvPicPr>
            <a:picLocks noChangeAspect="1"/>
          </p:cNvPicPr>
          <p:nvPr/>
        </p:nvPicPr>
        <p:blipFill rotWithShape="1">
          <a:blip r:embed="rId7">
            <a:clrChange>
              <a:clrFrom>
                <a:srgbClr val="FFFFFF"/>
              </a:clrFrom>
              <a:clrTo>
                <a:srgbClr val="FFFFFF">
                  <a:alpha val="0"/>
                </a:srgbClr>
              </a:clrTo>
            </a:clrChange>
          </a:blip>
          <a:srcRect l="39884" r="11154" b="22967"/>
          <a:stretch/>
        </p:blipFill>
        <p:spPr>
          <a:xfrm>
            <a:off x="3715909" y="1995521"/>
            <a:ext cx="3250841" cy="2253385"/>
          </a:xfrm>
          <a:prstGeom prst="rect">
            <a:avLst/>
          </a:prstGeom>
        </p:spPr>
      </p:pic>
      <p:sp>
        <p:nvSpPr>
          <p:cNvPr id="15" name="テキスト ボックス 14">
            <a:extLst>
              <a:ext uri="{FF2B5EF4-FFF2-40B4-BE49-F238E27FC236}">
                <a16:creationId xmlns:a16="http://schemas.microsoft.com/office/drawing/2014/main" id="{9E7EC0A3-DC9E-4B8E-8C07-E55E6D89C6DD}"/>
              </a:ext>
            </a:extLst>
          </p:cNvPr>
          <p:cNvSpPr txBox="1"/>
          <p:nvPr/>
        </p:nvSpPr>
        <p:spPr>
          <a:xfrm>
            <a:off x="7714149" y="1274758"/>
            <a:ext cx="1982709" cy="1200329"/>
          </a:xfrm>
          <a:prstGeom prst="rect">
            <a:avLst/>
          </a:prstGeom>
          <a:noFill/>
        </p:spPr>
        <p:txBody>
          <a:bodyPr wrap="square" rtlCol="0">
            <a:spAutoFit/>
          </a:bodyPr>
          <a:lstStyle/>
          <a:p>
            <a:r>
              <a:rPr kumimoji="1" lang="ja-JP" altLang="en-US" dirty="0"/>
              <a:t>・流体物性</a:t>
            </a:r>
            <a:endParaRPr kumimoji="1" lang="en-US" altLang="ja-JP" dirty="0"/>
          </a:p>
          <a:p>
            <a:r>
              <a:rPr kumimoji="1" lang="ja-JP" altLang="en-US" dirty="0"/>
              <a:t>・球径</a:t>
            </a:r>
            <a:endParaRPr kumimoji="1" lang="en-US" altLang="ja-JP" dirty="0"/>
          </a:p>
          <a:p>
            <a:r>
              <a:rPr kumimoji="1" lang="ja-JP" altLang="en-US" dirty="0"/>
              <a:t>・超音波周波数</a:t>
            </a:r>
            <a:endParaRPr kumimoji="1" lang="en-US" altLang="ja-JP" dirty="0"/>
          </a:p>
          <a:p>
            <a:r>
              <a:rPr kumimoji="1" lang="ja-JP" altLang="en-US" dirty="0"/>
              <a:t>・超音波強度</a:t>
            </a:r>
          </a:p>
        </p:txBody>
      </p:sp>
      <p:sp>
        <p:nvSpPr>
          <p:cNvPr id="16" name="正方形/長方形 15">
            <a:extLst>
              <a:ext uri="{FF2B5EF4-FFF2-40B4-BE49-F238E27FC236}">
                <a16:creationId xmlns:a16="http://schemas.microsoft.com/office/drawing/2014/main" id="{7019BEAE-CBAE-4F72-A3AC-13391C053494}"/>
              </a:ext>
            </a:extLst>
          </p:cNvPr>
          <p:cNvSpPr/>
          <p:nvPr/>
        </p:nvSpPr>
        <p:spPr>
          <a:xfrm>
            <a:off x="7200851" y="980501"/>
            <a:ext cx="1604046" cy="34160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j-lt"/>
                <a:ea typeface="+mj-ea"/>
              </a:rPr>
              <a:t>パラメータ</a:t>
            </a:r>
          </a:p>
        </p:txBody>
      </p:sp>
      <p:sp>
        <p:nvSpPr>
          <p:cNvPr id="48" name="正方形/長方形 47">
            <a:extLst>
              <a:ext uri="{FF2B5EF4-FFF2-40B4-BE49-F238E27FC236}">
                <a16:creationId xmlns:a16="http://schemas.microsoft.com/office/drawing/2014/main" id="{FA54B596-49BB-4C25-B2B5-FC69094D8EC8}"/>
              </a:ext>
            </a:extLst>
          </p:cNvPr>
          <p:cNvSpPr/>
          <p:nvPr/>
        </p:nvSpPr>
        <p:spPr>
          <a:xfrm>
            <a:off x="7294024" y="942183"/>
            <a:ext cx="2518570" cy="1532904"/>
          </a:xfrm>
          <a:prstGeom prst="rect">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a:extLst>
              <a:ext uri="{FF2B5EF4-FFF2-40B4-BE49-F238E27FC236}">
                <a16:creationId xmlns:a16="http://schemas.microsoft.com/office/drawing/2014/main" id="{15EA5F6F-0CC4-4E45-B57B-BF523A99474B}"/>
              </a:ext>
            </a:extLst>
          </p:cNvPr>
          <p:cNvPicPr>
            <a:picLocks noChangeAspect="1"/>
          </p:cNvPicPr>
          <p:nvPr/>
        </p:nvPicPr>
        <p:blipFill rotWithShape="1">
          <a:blip r:embed="rId7">
            <a:clrChange>
              <a:clrFrom>
                <a:srgbClr val="FFFFFF"/>
              </a:clrFrom>
              <a:clrTo>
                <a:srgbClr val="FFFFFF">
                  <a:alpha val="0"/>
                </a:srgbClr>
              </a:clrTo>
            </a:clrChange>
          </a:blip>
          <a:srcRect l="74899" t="33695" b="22967"/>
          <a:stretch/>
        </p:blipFill>
        <p:spPr>
          <a:xfrm>
            <a:off x="3754878" y="4099592"/>
            <a:ext cx="1637789" cy="1245815"/>
          </a:xfrm>
          <a:prstGeom prst="rect">
            <a:avLst/>
          </a:prstGeom>
        </p:spPr>
      </p:pic>
      <p:sp>
        <p:nvSpPr>
          <p:cNvPr id="46" name="正方形/長方形 45">
            <a:extLst>
              <a:ext uri="{FF2B5EF4-FFF2-40B4-BE49-F238E27FC236}">
                <a16:creationId xmlns:a16="http://schemas.microsoft.com/office/drawing/2014/main" id="{15383788-2348-481D-B84E-62AF36F734A9}"/>
              </a:ext>
            </a:extLst>
          </p:cNvPr>
          <p:cNvSpPr/>
          <p:nvPr/>
        </p:nvSpPr>
        <p:spPr>
          <a:xfrm>
            <a:off x="6005058" y="2997035"/>
            <a:ext cx="1486959" cy="16207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217E038-191C-417A-8AF0-9E417F7BC87A}"/>
              </a:ext>
            </a:extLst>
          </p:cNvPr>
          <p:cNvSpPr/>
          <p:nvPr/>
        </p:nvSpPr>
        <p:spPr>
          <a:xfrm>
            <a:off x="6844457" y="3105898"/>
            <a:ext cx="4895217" cy="211610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a:lnSpc>
                <a:spcPct val="95000"/>
              </a:lnSpc>
            </a:pPr>
            <a:r>
              <a:rPr kumimoji="1" lang="ja-JP" altLang="en-US" sz="2400" b="1" dirty="0">
                <a:solidFill>
                  <a:schemeClr val="tx1"/>
                </a:solidFill>
              </a:rPr>
              <a:t>高速化度合</a:t>
            </a:r>
            <a:r>
              <a:rPr kumimoji="1" lang="ja-JP" altLang="en-US" sz="2400" dirty="0">
                <a:solidFill>
                  <a:schemeClr val="tx1"/>
                </a:solidFill>
              </a:rPr>
              <a:t>と</a:t>
            </a:r>
            <a:r>
              <a:rPr kumimoji="1" lang="ja-JP" altLang="en-US" sz="2400" b="1" dirty="0">
                <a:solidFill>
                  <a:schemeClr val="tx1"/>
                </a:solidFill>
              </a:rPr>
              <a:t>音響境界層厚さ・</a:t>
            </a:r>
            <a:br>
              <a:rPr kumimoji="1" lang="en-US" altLang="ja-JP" sz="2400" b="1" dirty="0">
                <a:solidFill>
                  <a:schemeClr val="tx1"/>
                </a:solidFill>
              </a:rPr>
            </a:br>
            <a:r>
              <a:rPr kumimoji="1" lang="ja-JP" altLang="en-US" sz="2400" b="1" dirty="0">
                <a:solidFill>
                  <a:schemeClr val="tx1"/>
                </a:solidFill>
              </a:rPr>
              <a:t>粘度比</a:t>
            </a:r>
            <a:r>
              <a:rPr kumimoji="1" lang="ja-JP" altLang="en-US" sz="2400" dirty="0">
                <a:solidFill>
                  <a:schemeClr val="tx1"/>
                </a:solidFill>
              </a:rPr>
              <a:t>は</a:t>
            </a:r>
            <a:r>
              <a:rPr kumimoji="1" lang="ja-JP" altLang="en-US" sz="2400" b="1" dirty="0">
                <a:solidFill>
                  <a:srgbClr val="FF0000"/>
                </a:solidFill>
              </a:rPr>
              <a:t>正の相関</a:t>
            </a:r>
            <a:endParaRPr kumimoji="1" lang="en-US" altLang="ja-JP" sz="2400" b="1" dirty="0">
              <a:solidFill>
                <a:srgbClr val="FF0000"/>
              </a:solidFill>
            </a:endParaRPr>
          </a:p>
          <a:p>
            <a:pPr marL="180975">
              <a:lnSpc>
                <a:spcPct val="95000"/>
              </a:lnSpc>
              <a:spcBef>
                <a:spcPts val="600"/>
              </a:spcBef>
            </a:pPr>
            <a:r>
              <a:rPr kumimoji="1" lang="ja-JP" altLang="en-US" sz="2400" dirty="0">
                <a:solidFill>
                  <a:schemeClr val="tx1"/>
                </a:solidFill>
              </a:rPr>
              <a:t>⇒ 音響境界層 </a:t>
            </a:r>
            <a:r>
              <a:rPr kumimoji="1" lang="ja-JP" altLang="en-US" sz="2400" b="1" dirty="0">
                <a:solidFill>
                  <a:srgbClr val="FF0000"/>
                </a:solidFill>
              </a:rPr>
              <a:t>大 </a:t>
            </a:r>
            <a:r>
              <a:rPr kumimoji="1" lang="en-US" altLang="ja-JP" sz="2400" dirty="0">
                <a:solidFill>
                  <a:schemeClr val="tx1"/>
                </a:solidFill>
              </a:rPr>
              <a:t>/ </a:t>
            </a:r>
            <a:r>
              <a:rPr kumimoji="1" lang="ja-JP" altLang="en-US" sz="2400" dirty="0">
                <a:solidFill>
                  <a:schemeClr val="tx1"/>
                </a:solidFill>
              </a:rPr>
              <a:t>粘度比 </a:t>
            </a:r>
            <a:r>
              <a:rPr kumimoji="1" lang="ja-JP" altLang="en-US" sz="2400" b="1" dirty="0">
                <a:solidFill>
                  <a:srgbClr val="FF0000"/>
                </a:solidFill>
              </a:rPr>
              <a:t>大 </a:t>
            </a:r>
            <a:r>
              <a:rPr kumimoji="1" lang="ja-JP" altLang="en-US" sz="2400" dirty="0">
                <a:solidFill>
                  <a:schemeClr val="tx1"/>
                </a:solidFill>
              </a:rPr>
              <a:t>で</a:t>
            </a:r>
            <a:endParaRPr kumimoji="1" lang="en-US" altLang="ja-JP" sz="2400" dirty="0">
              <a:solidFill>
                <a:schemeClr val="tx1"/>
              </a:solidFill>
            </a:endParaRPr>
          </a:p>
          <a:p>
            <a:pPr indent="542925">
              <a:lnSpc>
                <a:spcPct val="95000"/>
              </a:lnSpc>
            </a:pPr>
            <a:r>
              <a:rPr kumimoji="1" lang="ja-JP" altLang="en-US" sz="2400" b="1" dirty="0">
                <a:solidFill>
                  <a:srgbClr val="FF0000"/>
                </a:solidFill>
              </a:rPr>
              <a:t>高速化抑制？</a:t>
            </a:r>
            <a:endParaRPr kumimoji="1" lang="en-US" altLang="ja-JP" sz="2400" b="1" dirty="0">
              <a:solidFill>
                <a:srgbClr val="FF0000"/>
              </a:solidFill>
            </a:endParaRPr>
          </a:p>
          <a:p>
            <a:pPr indent="180975"/>
            <a:r>
              <a:rPr kumimoji="1" lang="ja-JP" altLang="en-US" sz="2400" dirty="0">
                <a:solidFill>
                  <a:schemeClr val="tx1"/>
                </a:solidFill>
              </a:rPr>
              <a:t>⇒</a:t>
            </a:r>
            <a:r>
              <a:rPr kumimoji="1" lang="ja-JP" altLang="en-US" sz="2400" b="1" dirty="0">
                <a:solidFill>
                  <a:schemeClr val="tx1"/>
                </a:solidFill>
              </a:rPr>
              <a:t> 弾性影響？</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10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9" grpId="0"/>
      <p:bldP spid="20" grpId="0" animBg="1"/>
      <p:bldP spid="21"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54.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66.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67.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43.27"/>
  <p:tag name="LATEXADDIN" val="\documentclass{article}&#10;\usepackage{color}&#10;\usepackage{amsmath}&#10;\pagestyle{empty}&#10;\begin{document}&#10;\begin{equation*}&#10;U_\text{T}&#10;\end{equation*}&#10;\end{document}"/>
  <p:tag name="IGUANATEXSIZE" val="22"/>
  <p:tag name="IGUANATEXCURSOR" val="127"/>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0578"/>
  <p:tag name="LATEXADDIN" val="\documentclass{article}&#10;\usepackage{color}&#10;\usepackage{amsmath}&#10;\pagestyle{empty}&#10;\begin{document}&#10;\begin{equation*}&#10;\dot{\gamma}\sim \frac{U_\text{T}}{a}&#10;\end{equation*}&#10;\end{document}"/>
  <p:tag name="IGUANATEXSIZE" val="36"/>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211.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20.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7.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57.2859"/>
  <p:tag name="ORIGINALWIDTH" val="969.1353"/>
  <p:tag name="LATEXADDIN" val="\documentclass{article}&#10;\usepackage{color}&#10;\usepackage{amsmath}&#10;\pagestyle{empty}&#10;\begin{document}&#10;\begin{equation*}&#10;\mu_\text{ABL} \sim k \left(\frac{u}{\delta}\right)^{n-1}&#10;\end{equation*}&#10;\end{document}"/>
  <p:tag name="IGUANATEXSIZE" val="24"/>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7.xml><?xml version="1.0" encoding="utf-8"?>
<p:tagLst xmlns:a="http://schemas.openxmlformats.org/drawingml/2006/main" xmlns:r="http://schemas.openxmlformats.org/officeDocument/2006/relationships" xmlns:p="http://schemas.openxmlformats.org/presentationml/2006/main">
  <p:tag name="OUTPUTDPI" val="600"/>
  <p:tag name="ORIGINALHEIGHT" val="69.75977"/>
  <p:tag name="ORIGINALWIDTH" val="366.8012"/>
  <p:tag name="LATEXADDIN" val="\documentclass{article}&#10;\usepackage{color}&#10;\usepackage{amsmath}&#10;\pagestyle{empty}&#10;\begin{document}&#10;\begin{equation*}&#10;D\sim\left(\Delta\rho\right)a^3g&#10;\end{equation*}&#10;\end{document}"/>
  <p:tag name="IGUANATEXSIZE" val="32"/>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08.8071"/>
  <p:tag name="LATEXADDIN" val="\documentclass{article}&#10;\usepackage{color}&#10;\usepackage{amsmath}&#10;\pagestyle{empty}&#10;\begin{document}&#10;\begin{equation*}&#10;DU_\text{T}\sim\int_V\overline{\epsilon}dV&#10;\end{equation*}&#10;\end{document}"/>
  <p:tag name="IGUANATEXSIZE" val="30"/>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186.026"/>
  <p:tag name="LATEXADDIN" val="\documentclass{article}&#10;\usepackage{color}&#10;\usepackage{amsmath}&#10;\pagestyle{empty}&#10;\begin{document}&#10;\begin{equation*}&#10;\overline{\sigma}\sim\frac{D}{r^2}&#10;\end{equation*}&#10;\end{document}"/>
  <p:tag name="IGUANATEXSIZE" val="32"/>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600"/>
  <p:tag name="ORIGINALHEIGHT" val="150.771"/>
  <p:tag name="ORIGINALWIDTH" val="181.5254"/>
  <p:tag name="LATEXADDIN" val="\documentclass{article}&#10;\usepackage{color}&#10;\usepackage{amsmath}&#10;\pagestyle{empty}&#10;\begin{document}&#10;\begin{equation*}&#10;\overline{\epsilon}\sim\frac{\overline{\sigma}^2}{\mu}&#10;\end{equation*}&#10;\end{document}"/>
  <p:tag name="IGUANATEXSIZE" val="32"/>
  <p:tag name="IGUANATEXCURSOR" val="135"/>
  <p:tag name="TRANSPARENCY" val="True"/>
  <p:tag name="LATEXENGINEID" val="4"/>
  <p:tag name="TEMPFOLDER" val="C:\Users\SugiyamaLab\t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600"/>
  <p:tag name="ORIGINALHEIGHT" val="141.0197"/>
  <p:tag name="ORIGINALWIDTH" val="345.0482"/>
  <p:tag name="LATEXADDIN" val="\documentclass{article}&#10;\usepackage{color}&#10;\usepackage{amsmath}&#10;\pagestyle{empty}&#10;\begin{document}&#10;\begin{equation*}&#10;U_\text{OFF}\sim\frac{D}{\mu_\text{U}a}&#10;\end{equation*}&#10;\end{document}"/>
  <p:tag name="IGUANATEXSIZE" val="30"/>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3.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544.576"/>
  <p:tag name="LATEXADDIN" val="\documentclass{article}&#10;\usepackage{color}&#10;\usepackage{amsmath}&#10;\pagestyle{empty}&#10;\begin{document}&#10;\begin{equation*}&#10;\frac{U_\text{ON}}{U_\text{OFF}}-1\sim\frac{\mu_\text{U}}{\mu_\text{ABL}}\frac{\delta}{a}&#10;\end{equation*}&#10;\end{document}"/>
  <p:tag name="IGUANATEXSIZE" val="30"/>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600"/>
  <p:tag name="ORIGINALHEIGHT" val="159.0222"/>
  <p:tag name="ORIGINALWIDTH" val="1150.661"/>
  <p:tag name="LATEXADDIN" val="\documentclass{article}&#10;\usepackage{color}&#10;\usepackage{amsmath}&#10;\pagestyle{empty}&#10;\begin{document}&#10;\begin{equation*}&#10;U_\text{ON}-U_\text{OFF}\sim D\int_{a}^{a+\delta}\left(\frac{1}{\mu_\text{ABL}}-\frac{1}{\mu_\text{U}}\right)\frac{dr}{r^2}&#10;\end{equation*}&#10;\end{document}"/>
  <p:tag name="IGUANATEXSIZE" val="30"/>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59.4301"/>
  <p:tag name="LATEXADDIN" val="\documentclass{article}&#10;\usepackage{amsmath}&#10;\pagestyle{empty}&#10;\begin{document}&#10;\begin{equation*}&#10;U_\text{US}/U_\text{OFF}&#10;\end{equation*}&#10;\end{document}"/>
  <p:tag name="IGUANATEXSIZE" val="24"/>
  <p:tag name="IGUANATEXCURSOR" val="107"/>
  <p:tag name="TRANSPARENCY" val="True"/>
  <p:tag name="LATEXENGINEID" val="0"/>
  <p:tag name="TEMPFOLDER" val="C:\Users\SugiyamaLab\t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9.6888"/>
  <p:tag name="LATEXADDIN" val="\documentclass{article}&#10;\usepackage{amsmath}&#10;\pagestyle{empty}&#10;\begin{document}&#10;\begin{equation*}&#10;\mu_\text{U}/\mu_\text{ABL}&#10;\end{equation*}&#10;\end{document}"/>
  <p:tag name="IGUANATEXSIZE" val="24"/>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18"/>
  <p:tag name="IGUANATEXCURSOR" val="82"/>
  <p:tag name="TRANSPARENCY" val="True"/>
  <p:tag name="LATEXENGINEID" val="0"/>
  <p:tag name="TEMPFOLDER" val="C:\Users\SugiyamaLab\t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040.12"/>
  <p:tag name="LATEXADDIN" val="\documentclass{article}&#10;\usepackage{amsmath}&#10;\pagestyle{empty}&#10;\begin{document}&#10;\begin{equation*}&#10;\frac{U_\text{on}}{U_\text{off}}-1 \sim \left(\Delta\rho{}\right)^{\frac{n-1}{n}}&#10;\end{equation*}&#10;\end{document}"/>
  <p:tag name="IGUANATEXSIZE" val="28"/>
  <p:tag name="IGUANATEXCURSOR" val="132"/>
  <p:tag name="TRANSPARENCY" val="True"/>
  <p:tag name="LATEXENGINEID" val="0"/>
  <p:tag name="TEMPFOLDER" val="C:\Users\HidetoNiwa\t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515.186"/>
  <p:tag name="LATEXADDIN" val="\documentclass{article}&#10;\usepackage{amsmath}&#10;\pagestyle{empty}&#10;\begin{document}&#10;\begin{equation*}&#10;\frac{U_\text{on}}{U_\text{off}}-1 \sim \left(\frac{\Delta\rho{}g}{3}\right)^{\frac{n-1}{n}}\cdot\frac{2-n}{n}\cdot\frac{\delta}{\mu_{ABL}}\cdot\left(\frac{k}{a}\right)^{\frac{1}{n}}&#10;\end{equation*}&#10;\end{document}"/>
  <p:tag name="IGUANATEXSIZE" val="19"/>
  <p:tag name="IGUANATEXCURSOR" val="132"/>
  <p:tag name="TRANSPARENCY" val="True"/>
  <p:tag name="LATEXENGINEID" val="0"/>
  <p:tag name="TEMPFOLDER" val="C:\Users\HidetoNiwa\t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SELECTIONNAME" val="Group 10"/>
  <p:tag name="LAYER" val="2"/>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992.3885"/>
  <p:tag name="LATEXADDIN" val="\documentclass{article}&#10;\usepackage{color}&#10;\usepackage{amsmath}&#10;\pagestyle{empty}&#10;\begin{document}&#10;\begin{equation*}&#10;\frac{U_\text{on}}{U_\text{off}}-1\sim\frac{\mu_\text{U}}{\mu_\text{ABL}}\frac{\delta}{a}&#10;\end{equation*}&#10;\end{document}"/>
  <p:tag name="IGUANATEXSIZE" val="18"/>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77.8586"/>
  <p:tag name="LATEXADDIN" val="\documentclass{article}&#10;\usepackage{color}&#10;\usepackage{amsmath}&#10;\pagestyle{empty}&#10;\begin{document}&#10;\begin{equation*}&#10;\frac{U_\text{on}}{U_\text{off}}\sim\frac{\mu_\text{U}}{\mu_\text{ABL}}\frac{\delta}{a}&#10;\end{equation*}&#10;\end{document}"/>
  <p:tag name="IGUANATEXSIZE" val="18"/>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387.7015"/>
  <p:tag name="LATEXADDIN" val="\documentclass{article}&#10;\usepackage{amsmath}&#10;\usepackage{amssymb}&#10;\pagestyle{empty}&#10;\begin{document}&#10;\begin{equation*}&#10;D\geqq10&#10;\end{equation*}&#10;\end{document}"/>
  <p:tag name="IGUANATEXSIZE" val="24"/>
  <p:tag name="IGUANATEXCURSOR" val="127"/>
  <p:tag name="TRANSPARENCY" val="True"/>
  <p:tag name="LATEXENGINEID" val="0"/>
  <p:tag name="TEMPFOLDER" val="C:\Users\SugiyamaLab\t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87.7015"/>
  <p:tag name="LATEXADDIN" val="\documentclass{article}&#10;\usepackage{amsmath}&#10;\usepackage{amssymb}&#10;\pagestyle{empty}&#10;\begin{document}&#10;\begin{equation*}&#10;D&lt;10&#10;\end{equation*}&#10;\end{document}"/>
  <p:tag name="IGUANATEXSIZE" val="24"/>
  <p:tag name="IGUANATEXCURSOR" val="121"/>
  <p:tag name="TRANSPARENCY" val="True"/>
  <p:tag name="LATEXENGINEID" val="0"/>
  <p:tag name="TEMPFOLDER" val="C:\Users\SugiyamaLab\t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6.73788"/>
  <p:tag name="LATEXADDIN" val="\documentclass{article}&#10;\usepackage{amsmath}&#10;\pagestyle{empty}&#10;\begin{document}&#10;\begin{equation*}&#10;\tau_\text{0}&#10;\end{equation*}&#10;\end{document}"/>
  <p:tag name="IGUANATEXSIZE" val="20"/>
  <p:tag name="IGUANATEXCURSOR" val="110"/>
  <p:tag name="TRANSPARENCY" val="True"/>
  <p:tag name="LATEXENGINEID" val="0"/>
  <p:tag name="TEMPFOLDER" val="C:\Users\SugiyamaLab\t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303"/>
  <p:tag name="TRANSPARENCY" val="True"/>
  <p:tag name="LATEXENGINEID" val="0"/>
  <p:tag name="TEMPFOLDER" val="C:\Users\SugiyamaLab\t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303"/>
  <p:tag name="TRANSPARENCY" val="True"/>
  <p:tag name="LATEXENGINEID" val="0"/>
  <p:tag name="TEMPFOLDER" val="C:\Users\SugiyamaLab\t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5.2926"/>
  <p:tag name="ORIGINALWIDTH" val="857.3697"/>
  <p:tag name="LATEXADDIN" val="\documentclass{article}&#10;\usepackage{color}&#10;\usepackage{amsmath}&#10;\pagestyle{empty}&#10;\begin{document}&#10;\begin{equation*}&#10;\tau_\text{U} \sim k \left(\frac{U_\text{off}}{a}\right)^{n}&#10;\end{equation*}&#10;\end{document}"/>
  <p:tag name="IGUANATEXSIZE" val="24"/>
  <p:tag name="IGUANATEXCURSOR" val="177"/>
  <p:tag name="TRANSPARENCY" val="True"/>
  <p:tag name="LATEXENGINEID" val="4"/>
  <p:tag name="TEMPFOLDER" val="C:\Users\SugiyamaLab\t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sim 1&#10;\end{equation*}&#10;\end{document}"/>
  <p:tag name="IGUANATEXSIZE" val="24"/>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gt; 1&#10;\end{equation*}&#10;\end{document}"/>
  <p:tag name="IGUANATEXSIZE" val="24"/>
  <p:tag name="IGUANATEXCURSOR" val="148"/>
  <p:tag name="TRANSPARENCY" val="True"/>
  <p:tag name="LATEXENGINEID" val="4"/>
  <p:tag name="TEMPFOLDER" val="C:\Users\SugiyamaLab\t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lt; 1&#10;\end{equation*}&#10;\end{document}"/>
  <p:tag name="IGUANATEXSIZE" val="24"/>
  <p:tag name="IGUANATEXCURSOR" val="146"/>
  <p:tag name="TRANSPARENCY" val="True"/>
  <p:tag name="LATEXENGINEID" val="4"/>
  <p:tag name="TEMPFOLDER" val="C:\Users\SugiyamaLab\t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05.0984"/>
  <p:tag name="LATEXADDIN" val="\documentclass{article}&#10;\usepackage{color}&#10;\usepackage{amsmath}&#10;\pagestyle{empty}&#10;\begin{document}&#10;\begin{equation*}&#10;\frac{\mu_\text{U}}{\mu_\text{ABL}}\cdot\frac{\delta}{a} \sim 1&#10;\end{equation*}&#10;\end{document}"/>
  <p:tag name="IGUANATEXSIZE" val="24"/>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SELECTIONNAME" val="Group 14"/>
  <p:tag name="LAYER" val="2"/>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43.784"/>
  <p:tag name="ORIGINALWIDTH" val="367.5513"/>
  <p:tag name="LATEXADDIN" val="\documentclass{article}&#10;\usepackage{color}&#10;\usepackage{amsmath}&#10;\pagestyle{empty}&#10;\begin{document}&#10;\begin{equation*}&#10;\frac{\tau_\text{U}}{\tau_\text{0}} \sim 1&#10;\end{equation*}&#10;\end{document}"/>
  <p:tag name="IGUANATEXSIZE" val="24"/>
  <p:tag name="IGUANATEXCURSOR" val="152"/>
  <p:tag name="TRANSPARENCY" val="True"/>
  <p:tag name="LATEXENGINEID" val="4"/>
  <p:tag name="TEMPFOLDER" val="C:\Users\SugiyamaLab\t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91.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92.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20120</TotalTime>
  <Words>4871</Words>
  <Application>Microsoft Office PowerPoint</Application>
  <PresentationFormat>ワイド画面</PresentationFormat>
  <Paragraphs>638</Paragraphs>
  <Slides>53</Slides>
  <Notes>23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53</vt:i4>
      </vt:variant>
    </vt:vector>
  </HeadingPairs>
  <TitlesOfParts>
    <vt:vector size="59"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ー 擬塑性流体中の分散体運動</vt:lpstr>
      <vt:lpstr>先行研究 ー 擬塑性流体へ圧力振動</vt:lpstr>
      <vt:lpstr>落下球/超音波照射によるせん断の誘起</vt:lpstr>
      <vt:lpstr>先行研究 ー 超音波照射による落下球高速化</vt:lpstr>
      <vt:lpstr>代表速度・代表長さ・代表粘度</vt:lpstr>
      <vt:lpstr>超音波照射による高速化度合い</vt:lpstr>
      <vt:lpstr>音響境界層と高速化の関係性</vt:lpstr>
      <vt:lpstr>実験方法 / 解析方法</vt:lpstr>
      <vt:lpstr>実験結果 ー 圧力場計測</vt:lpstr>
      <vt:lpstr>実験結果 ー 粘度計測</vt:lpstr>
      <vt:lpstr>高速化に対する粘度の影響</vt:lpstr>
      <vt:lpstr>高速化に対する溶液濃度の影響</vt:lpstr>
      <vt:lpstr>高速化に対する球径の影響</vt:lpstr>
      <vt:lpstr>高速化に対する粘度比の影響</vt:lpstr>
      <vt:lpstr>流体物性 ー 粘弾性計測</vt:lpstr>
      <vt:lpstr>流体物性 ー 粘弾性計測</vt:lpstr>
      <vt:lpstr>高速化に対する弾性の影響</vt:lpstr>
      <vt:lpstr>高速化に対する粘弾性の影響</vt:lpstr>
      <vt:lpstr>結言</vt:lpstr>
      <vt:lpstr>PowerPoint プレゼンテーション</vt:lpstr>
      <vt:lpstr>補足スライド</vt:lpstr>
      <vt:lpstr>画像処理手法</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実験結果</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247</cp:revision>
  <cp:lastPrinted>2022-02-10T05:02:08Z</cp:lastPrinted>
  <dcterms:created xsi:type="dcterms:W3CDTF">2021-09-27T04:44:36Z</dcterms:created>
  <dcterms:modified xsi:type="dcterms:W3CDTF">2022-02-13T16:42:16Z</dcterms:modified>
</cp:coreProperties>
</file>